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70" r:id="rId4"/>
    <p:sldId id="274" r:id="rId5"/>
    <p:sldId id="278" r:id="rId6"/>
    <p:sldId id="288" r:id="rId7"/>
    <p:sldId id="276" r:id="rId8"/>
    <p:sldId id="280" r:id="rId9"/>
    <p:sldId id="285" r:id="rId10"/>
    <p:sldId id="289" r:id="rId11"/>
    <p:sldId id="290" r:id="rId12"/>
    <p:sldId id="291" r:id="rId13"/>
    <p:sldId id="292" r:id="rId14"/>
    <p:sldId id="281" r:id="rId15"/>
    <p:sldId id="282" r:id="rId16"/>
    <p:sldId id="262" r:id="rId17"/>
    <p:sldId id="259" r:id="rId18"/>
    <p:sldId id="260" r:id="rId19"/>
    <p:sldId id="261" r:id="rId20"/>
    <p:sldId id="284" r:id="rId21"/>
    <p:sldId id="264" r:id="rId22"/>
    <p:sldId id="263" r:id="rId23"/>
    <p:sldId id="265" r:id="rId24"/>
    <p:sldId id="266" r:id="rId25"/>
    <p:sldId id="293" r:id="rId26"/>
    <p:sldId id="294" r:id="rId27"/>
    <p:sldId id="295" r:id="rId28"/>
    <p:sldId id="297" r:id="rId29"/>
    <p:sldId id="296" r:id="rId30"/>
    <p:sldId id="267" r:id="rId31"/>
  </p:sldIdLst>
  <p:sldSz cx="12192000" cy="6858000"/>
  <p:notesSz cx="10234613" cy="146621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E72"/>
    <a:srgbClr val="A09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4998" cy="733108"/>
          </a:xfrm>
          <a:prstGeom prst="rect">
            <a:avLst/>
          </a:prstGeom>
        </p:spPr>
        <p:txBody>
          <a:bodyPr vert="horz" lIns="142263" tIns="71131" rIns="142263" bIns="71131" rtlCol="0"/>
          <a:lstStyle>
            <a:lvl1pPr algn="l">
              <a:defRPr sz="1900"/>
            </a:lvl1pPr>
          </a:lstStyle>
          <a:p>
            <a:endParaRPr lang="lv-LV"/>
          </a:p>
        </p:txBody>
      </p:sp>
      <p:sp>
        <p:nvSpPr>
          <p:cNvPr id="3" name="Date Placeholder 2"/>
          <p:cNvSpPr>
            <a:spLocks noGrp="1"/>
          </p:cNvSpPr>
          <p:nvPr>
            <p:ph type="dt" idx="1"/>
          </p:nvPr>
        </p:nvSpPr>
        <p:spPr>
          <a:xfrm>
            <a:off x="5797247" y="1"/>
            <a:ext cx="4434998" cy="733108"/>
          </a:xfrm>
          <a:prstGeom prst="rect">
            <a:avLst/>
          </a:prstGeom>
        </p:spPr>
        <p:txBody>
          <a:bodyPr vert="horz" lIns="142263" tIns="71131" rIns="142263" bIns="71131" rtlCol="0"/>
          <a:lstStyle>
            <a:lvl1pPr algn="r">
              <a:defRPr sz="1900"/>
            </a:lvl1pPr>
          </a:lstStyle>
          <a:p>
            <a:fld id="{3407DBB3-13AB-4D7D-85D8-1854D95F14D6}" type="datetimeFigureOut">
              <a:rPr lang="lv-LV" smtClean="0"/>
              <a:pPr/>
              <a:t>23.04.2021</a:t>
            </a:fld>
            <a:endParaRPr lang="lv-LV"/>
          </a:p>
        </p:txBody>
      </p:sp>
      <p:sp>
        <p:nvSpPr>
          <p:cNvPr id="4" name="Slide Image Placeholder 3"/>
          <p:cNvSpPr>
            <a:spLocks noGrp="1" noRot="1" noChangeAspect="1"/>
          </p:cNvSpPr>
          <p:nvPr>
            <p:ph type="sldImg" idx="2"/>
          </p:nvPr>
        </p:nvSpPr>
        <p:spPr>
          <a:xfrm>
            <a:off x="230188" y="1100138"/>
            <a:ext cx="9774237" cy="5497512"/>
          </a:xfrm>
          <a:prstGeom prst="rect">
            <a:avLst/>
          </a:prstGeom>
          <a:noFill/>
          <a:ln w="12700">
            <a:solidFill>
              <a:prstClr val="black"/>
            </a:solidFill>
          </a:ln>
        </p:spPr>
        <p:txBody>
          <a:bodyPr vert="horz" lIns="142263" tIns="71131" rIns="142263" bIns="71131" rtlCol="0" anchor="ctr"/>
          <a:lstStyle/>
          <a:p>
            <a:endParaRPr lang="lv-LV"/>
          </a:p>
        </p:txBody>
      </p:sp>
      <p:sp>
        <p:nvSpPr>
          <p:cNvPr id="5" name="Notes Placeholder 4"/>
          <p:cNvSpPr>
            <a:spLocks noGrp="1"/>
          </p:cNvSpPr>
          <p:nvPr>
            <p:ph type="body" sz="quarter" idx="3"/>
          </p:nvPr>
        </p:nvSpPr>
        <p:spPr>
          <a:xfrm>
            <a:off x="1023462" y="6964521"/>
            <a:ext cx="8187690" cy="6597968"/>
          </a:xfrm>
          <a:prstGeom prst="rect">
            <a:avLst/>
          </a:prstGeom>
        </p:spPr>
        <p:txBody>
          <a:bodyPr vert="horz" lIns="142263" tIns="71131" rIns="142263" bIns="711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13926498"/>
            <a:ext cx="4434998" cy="733108"/>
          </a:xfrm>
          <a:prstGeom prst="rect">
            <a:avLst/>
          </a:prstGeom>
        </p:spPr>
        <p:txBody>
          <a:bodyPr vert="horz" lIns="142263" tIns="71131" rIns="142263" bIns="71131" rtlCol="0" anchor="b"/>
          <a:lstStyle>
            <a:lvl1pPr algn="l">
              <a:defRPr sz="1900"/>
            </a:lvl1pPr>
          </a:lstStyle>
          <a:p>
            <a:endParaRPr lang="lv-LV"/>
          </a:p>
        </p:txBody>
      </p:sp>
      <p:sp>
        <p:nvSpPr>
          <p:cNvPr id="7" name="Slide Number Placeholder 6"/>
          <p:cNvSpPr>
            <a:spLocks noGrp="1"/>
          </p:cNvSpPr>
          <p:nvPr>
            <p:ph type="sldNum" sz="quarter" idx="5"/>
          </p:nvPr>
        </p:nvSpPr>
        <p:spPr>
          <a:xfrm>
            <a:off x="5797247" y="13926498"/>
            <a:ext cx="4434998" cy="733108"/>
          </a:xfrm>
          <a:prstGeom prst="rect">
            <a:avLst/>
          </a:prstGeom>
        </p:spPr>
        <p:txBody>
          <a:bodyPr vert="horz" lIns="142263" tIns="71131" rIns="142263" bIns="71131" rtlCol="0" anchor="b"/>
          <a:lstStyle>
            <a:lvl1pPr algn="r">
              <a:defRPr sz="1900"/>
            </a:lvl1pPr>
          </a:lstStyle>
          <a:p>
            <a:fld id="{9CB4DA3E-A43F-48DB-A9DD-69A6BDCDFCC7}" type="slidenum">
              <a:rPr lang="lv-LV" smtClean="0"/>
              <a:pPr/>
              <a:t>‹#›</a:t>
            </a:fld>
            <a:endParaRPr lang="lv-LV"/>
          </a:p>
        </p:txBody>
      </p:sp>
    </p:spTree>
    <p:extLst>
      <p:ext uri="{BB962C8B-B14F-4D97-AF65-F5344CB8AC3E}">
        <p14:creationId xmlns:p14="http://schemas.microsoft.com/office/powerpoint/2010/main" val="282504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a:t>
            </a:fld>
            <a:endParaRPr lang="lv-LV"/>
          </a:p>
        </p:txBody>
      </p:sp>
    </p:spTree>
    <p:extLst>
      <p:ext uri="{BB962C8B-B14F-4D97-AF65-F5344CB8AC3E}">
        <p14:creationId xmlns:p14="http://schemas.microsoft.com/office/powerpoint/2010/main" val="165197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25</a:t>
            </a:fld>
            <a:endParaRPr lang="lv-LV"/>
          </a:p>
        </p:txBody>
      </p:sp>
    </p:spTree>
    <p:extLst>
      <p:ext uri="{BB962C8B-B14F-4D97-AF65-F5344CB8AC3E}">
        <p14:creationId xmlns:p14="http://schemas.microsoft.com/office/powerpoint/2010/main" val="361112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26</a:t>
            </a:fld>
            <a:endParaRPr lang="lv-LV"/>
          </a:p>
        </p:txBody>
      </p:sp>
    </p:spTree>
    <p:extLst>
      <p:ext uri="{BB962C8B-B14F-4D97-AF65-F5344CB8AC3E}">
        <p14:creationId xmlns:p14="http://schemas.microsoft.com/office/powerpoint/2010/main" val="361112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27</a:t>
            </a:fld>
            <a:endParaRPr lang="lv-LV"/>
          </a:p>
        </p:txBody>
      </p:sp>
    </p:spTree>
    <p:extLst>
      <p:ext uri="{BB962C8B-B14F-4D97-AF65-F5344CB8AC3E}">
        <p14:creationId xmlns:p14="http://schemas.microsoft.com/office/powerpoint/2010/main" val="361112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28</a:t>
            </a:fld>
            <a:endParaRPr lang="lv-LV"/>
          </a:p>
        </p:txBody>
      </p:sp>
    </p:spTree>
    <p:extLst>
      <p:ext uri="{BB962C8B-B14F-4D97-AF65-F5344CB8AC3E}">
        <p14:creationId xmlns:p14="http://schemas.microsoft.com/office/powerpoint/2010/main" val="361112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29</a:t>
            </a:fld>
            <a:endParaRPr lang="lv-LV"/>
          </a:p>
        </p:txBody>
      </p:sp>
    </p:spTree>
    <p:extLst>
      <p:ext uri="{BB962C8B-B14F-4D97-AF65-F5344CB8AC3E}">
        <p14:creationId xmlns:p14="http://schemas.microsoft.com/office/powerpoint/2010/main" val="361112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30</a:t>
            </a:fld>
            <a:endParaRPr lang="lv-LV"/>
          </a:p>
        </p:txBody>
      </p:sp>
    </p:spTree>
    <p:extLst>
      <p:ext uri="{BB962C8B-B14F-4D97-AF65-F5344CB8AC3E}">
        <p14:creationId xmlns:p14="http://schemas.microsoft.com/office/powerpoint/2010/main" val="102956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16</a:t>
            </a:fld>
            <a:endParaRPr lang="lv-LV"/>
          </a:p>
        </p:txBody>
      </p:sp>
    </p:spTree>
    <p:extLst>
      <p:ext uri="{BB962C8B-B14F-4D97-AF65-F5344CB8AC3E}">
        <p14:creationId xmlns:p14="http://schemas.microsoft.com/office/powerpoint/2010/main" val="361112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17</a:t>
            </a:fld>
            <a:endParaRPr lang="lv-LV"/>
          </a:p>
        </p:txBody>
      </p:sp>
    </p:spTree>
    <p:extLst>
      <p:ext uri="{BB962C8B-B14F-4D97-AF65-F5344CB8AC3E}">
        <p14:creationId xmlns:p14="http://schemas.microsoft.com/office/powerpoint/2010/main" val="223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18</a:t>
            </a:fld>
            <a:endParaRPr lang="lv-LV"/>
          </a:p>
        </p:txBody>
      </p:sp>
    </p:spTree>
    <p:extLst>
      <p:ext uri="{BB962C8B-B14F-4D97-AF65-F5344CB8AC3E}">
        <p14:creationId xmlns:p14="http://schemas.microsoft.com/office/powerpoint/2010/main" val="212465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19</a:t>
            </a:fld>
            <a:endParaRPr lang="lv-LV"/>
          </a:p>
        </p:txBody>
      </p:sp>
    </p:spTree>
    <p:extLst>
      <p:ext uri="{BB962C8B-B14F-4D97-AF65-F5344CB8AC3E}">
        <p14:creationId xmlns:p14="http://schemas.microsoft.com/office/powerpoint/2010/main" val="391964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21</a:t>
            </a:fld>
            <a:endParaRPr lang="lv-LV"/>
          </a:p>
        </p:txBody>
      </p:sp>
    </p:spTree>
    <p:extLst>
      <p:ext uri="{BB962C8B-B14F-4D97-AF65-F5344CB8AC3E}">
        <p14:creationId xmlns:p14="http://schemas.microsoft.com/office/powerpoint/2010/main" val="181071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22</a:t>
            </a:fld>
            <a:endParaRPr lang="lv-LV"/>
          </a:p>
        </p:txBody>
      </p:sp>
    </p:spTree>
    <p:extLst>
      <p:ext uri="{BB962C8B-B14F-4D97-AF65-F5344CB8AC3E}">
        <p14:creationId xmlns:p14="http://schemas.microsoft.com/office/powerpoint/2010/main" val="252318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23</a:t>
            </a:fld>
            <a:endParaRPr lang="lv-LV"/>
          </a:p>
        </p:txBody>
      </p:sp>
    </p:spTree>
    <p:extLst>
      <p:ext uri="{BB962C8B-B14F-4D97-AF65-F5344CB8AC3E}">
        <p14:creationId xmlns:p14="http://schemas.microsoft.com/office/powerpoint/2010/main" val="425578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9CB4DA3E-A43F-48DB-A9DD-69A6BDCDFCC7}" type="slidenum">
              <a:rPr lang="lv-LV" smtClean="0"/>
              <a:pPr/>
              <a:t>24</a:t>
            </a:fld>
            <a:endParaRPr lang="lv-LV"/>
          </a:p>
        </p:txBody>
      </p:sp>
    </p:spTree>
    <p:extLst>
      <p:ext uri="{BB962C8B-B14F-4D97-AF65-F5344CB8AC3E}">
        <p14:creationId xmlns:p14="http://schemas.microsoft.com/office/powerpoint/2010/main" val="22968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319473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3585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76373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377180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20484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128983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39090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24179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296625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702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9504DE-DF59-4E1F-AEB3-FCC82F0F8584}" type="datetimeFigureOut">
              <a:rPr lang="lv-LV" smtClean="0"/>
              <a:pPr/>
              <a:t>23.04.2021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AB6506E-34BA-4D0C-9EA0-C5362CDBC426}" type="slidenum">
              <a:rPr lang="lv-LV" smtClean="0"/>
              <a:pPr/>
              <a:t>‹#›</a:t>
            </a:fld>
            <a:endParaRPr lang="lv-LV"/>
          </a:p>
        </p:txBody>
      </p:sp>
    </p:spTree>
    <p:extLst>
      <p:ext uri="{BB962C8B-B14F-4D97-AF65-F5344CB8AC3E}">
        <p14:creationId xmlns:p14="http://schemas.microsoft.com/office/powerpoint/2010/main" val="346350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504DE-DF59-4E1F-AEB3-FCC82F0F8584}" type="datetimeFigureOut">
              <a:rPr lang="lv-LV" smtClean="0"/>
              <a:pPr/>
              <a:t>23.04.2021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6506E-34BA-4D0C-9EA0-C5362CDBC426}" type="slidenum">
              <a:rPr lang="lv-LV" smtClean="0"/>
              <a:pPr/>
              <a:t>‹#›</a:t>
            </a:fld>
            <a:endParaRPr lang="lv-LV"/>
          </a:p>
        </p:txBody>
      </p:sp>
    </p:spTree>
    <p:extLst>
      <p:ext uri="{BB962C8B-B14F-4D97-AF65-F5344CB8AC3E}">
        <p14:creationId xmlns:p14="http://schemas.microsoft.com/office/powerpoint/2010/main" val="427418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jurmala.lv/lv/"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jurmala.lv/lv/buvnieciba/"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9039374" y="2899953"/>
            <a:ext cx="3152626" cy="3958047"/>
          </a:xfrm>
          <a:prstGeom prst="rect">
            <a:avLst/>
          </a:prstGeom>
        </p:spPr>
      </p:pic>
      <p:sp>
        <p:nvSpPr>
          <p:cNvPr id="2" name="Title 1"/>
          <p:cNvSpPr>
            <a:spLocks noGrp="1"/>
          </p:cNvSpPr>
          <p:nvPr>
            <p:ph type="ctrTitle"/>
          </p:nvPr>
        </p:nvSpPr>
        <p:spPr>
          <a:xfrm>
            <a:off x="1524000" y="973933"/>
            <a:ext cx="9144000" cy="1727711"/>
          </a:xfrm>
        </p:spPr>
        <p:txBody>
          <a:bodyPr>
            <a:normAutofit fontScale="90000"/>
          </a:bodyPr>
          <a:lstStyle/>
          <a:p>
            <a:pPr algn="l"/>
            <a:br>
              <a:rPr lang="lv-LV" dirty="0"/>
            </a:br>
            <a:r>
              <a:rPr lang="lv-LV" dirty="0"/>
              <a:t>Sezonas objekti Jūrmalas pilsētas publiskajā ārtelpā</a:t>
            </a:r>
          </a:p>
        </p:txBody>
      </p:sp>
      <p:sp>
        <p:nvSpPr>
          <p:cNvPr id="3" name="Subtitle 2"/>
          <p:cNvSpPr>
            <a:spLocks noGrp="1"/>
          </p:cNvSpPr>
          <p:nvPr>
            <p:ph type="subTitle" idx="1"/>
          </p:nvPr>
        </p:nvSpPr>
        <p:spPr>
          <a:xfrm>
            <a:off x="1525988" y="3344354"/>
            <a:ext cx="9144000" cy="1655762"/>
          </a:xfrm>
        </p:spPr>
        <p:txBody>
          <a:bodyPr>
            <a:normAutofit fontScale="77500" lnSpcReduction="20000"/>
          </a:bodyPr>
          <a:lstStyle/>
          <a:p>
            <a:pPr algn="l"/>
            <a:r>
              <a:rPr lang="lv-LV" b="1" dirty="0">
                <a:solidFill>
                  <a:schemeClr val="accent2">
                    <a:lumMod val="75000"/>
                  </a:schemeClr>
                </a:solidFill>
              </a:rPr>
              <a:t>Projektu akceptēšana Jūrmalas domes Pilsētplānošanas nodaļā.</a:t>
            </a:r>
          </a:p>
          <a:p>
            <a:pPr algn="l"/>
            <a:endParaRPr lang="lv-LV" b="1" dirty="0">
              <a:solidFill>
                <a:schemeClr val="accent2">
                  <a:lumMod val="75000"/>
                </a:schemeClr>
              </a:solidFill>
            </a:endParaRPr>
          </a:p>
          <a:p>
            <a:pPr algn="l"/>
            <a:r>
              <a:rPr lang="lv-LV" b="1" dirty="0">
                <a:solidFill>
                  <a:schemeClr val="accent2">
                    <a:lumMod val="75000"/>
                  </a:schemeClr>
                </a:solidFill>
              </a:rPr>
              <a:t>Labās prakses piemēri</a:t>
            </a:r>
          </a:p>
          <a:p>
            <a:pPr algn="l"/>
            <a:endParaRPr lang="lv-LV" b="1" dirty="0">
              <a:solidFill>
                <a:schemeClr val="accent2">
                  <a:lumMod val="75000"/>
                </a:schemeClr>
              </a:solidFill>
            </a:endParaRPr>
          </a:p>
          <a:p>
            <a:pPr algn="l"/>
            <a:r>
              <a:rPr lang="lv-LV" b="1" dirty="0">
                <a:solidFill>
                  <a:schemeClr val="accent2">
                    <a:lumMod val="75000"/>
                  </a:schemeClr>
                </a:solidFill>
              </a:rPr>
              <a:t>2018</a:t>
            </a:r>
          </a:p>
        </p:txBody>
      </p:sp>
      <p:sp>
        <p:nvSpPr>
          <p:cNvPr id="5" name="Subtitle 2"/>
          <p:cNvSpPr txBox="1">
            <a:spLocks/>
          </p:cNvSpPr>
          <p:nvPr/>
        </p:nvSpPr>
        <p:spPr>
          <a:xfrm>
            <a:off x="1484416" y="6285864"/>
            <a:ext cx="9227144" cy="2635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lv-LV" sz="1400" dirty="0"/>
              <a:t>Materiālu sagatavoja: Jūrmalas domes Pilsētplānošanas nodaļa</a:t>
            </a:r>
          </a:p>
        </p:txBody>
      </p:sp>
    </p:spTree>
    <p:extLst>
      <p:ext uri="{BB962C8B-B14F-4D97-AF65-F5344CB8AC3E}">
        <p14:creationId xmlns:p14="http://schemas.microsoft.com/office/powerpoint/2010/main" val="80968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73399" y="43064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10</a:t>
            </a:r>
          </a:p>
        </p:txBody>
      </p:sp>
      <p:sp>
        <p:nvSpPr>
          <p:cNvPr id="9" name="Subtitle 2"/>
          <p:cNvSpPr txBox="1">
            <a:spLocks/>
          </p:cNvSpPr>
          <p:nvPr/>
        </p:nvSpPr>
        <p:spPr>
          <a:xfrm>
            <a:off x="1532706" y="1133141"/>
            <a:ext cx="9779727" cy="456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n-NO" sz="1800" dirty="0">
                <a:solidFill>
                  <a:schemeClr val="accent2">
                    <a:lumMod val="75000"/>
                  </a:schemeClr>
                </a:solidFill>
              </a:rPr>
              <a:t>JPD </a:t>
            </a:r>
            <a:r>
              <a:rPr lang="lv-LV" sz="1800" dirty="0">
                <a:solidFill>
                  <a:schemeClr val="accent2">
                    <a:lumMod val="75000"/>
                  </a:schemeClr>
                </a:solidFill>
              </a:rPr>
              <a:t>12</a:t>
            </a:r>
            <a:r>
              <a:rPr lang="nn-NO" sz="1800" dirty="0">
                <a:solidFill>
                  <a:schemeClr val="accent2">
                    <a:lumMod val="75000"/>
                  </a:schemeClr>
                </a:solidFill>
              </a:rPr>
              <a:t>.</a:t>
            </a:r>
            <a:r>
              <a:rPr lang="lv-LV" sz="1800" dirty="0">
                <a:solidFill>
                  <a:schemeClr val="accent2">
                    <a:lumMod val="75000"/>
                  </a:schemeClr>
                </a:solidFill>
              </a:rPr>
              <a:t>01</a:t>
            </a:r>
            <a:r>
              <a:rPr lang="nn-NO" sz="1800" dirty="0">
                <a:solidFill>
                  <a:schemeClr val="accent2">
                    <a:lumMod val="75000"/>
                  </a:schemeClr>
                </a:solidFill>
              </a:rPr>
              <a:t>.201</a:t>
            </a:r>
            <a:r>
              <a:rPr lang="lv-LV" sz="1800" dirty="0">
                <a:solidFill>
                  <a:schemeClr val="accent2">
                    <a:lumMod val="75000"/>
                  </a:schemeClr>
                </a:solidFill>
              </a:rPr>
              <a:t>7. </a:t>
            </a:r>
            <a:r>
              <a:rPr lang="nn-NO" sz="1800" dirty="0">
                <a:solidFill>
                  <a:schemeClr val="accent2">
                    <a:lumMod val="75000"/>
                  </a:schemeClr>
                </a:solidFill>
              </a:rPr>
              <a:t>saistošie noteikumi Nr.</a:t>
            </a:r>
            <a:r>
              <a:rPr lang="lv-LV" sz="1800" dirty="0">
                <a:solidFill>
                  <a:schemeClr val="accent2">
                    <a:lumMod val="75000"/>
                  </a:schemeClr>
                </a:solidFill>
              </a:rPr>
              <a:t>3 «</a:t>
            </a:r>
            <a:r>
              <a:rPr lang="lv-LV" sz="1800" b="1" dirty="0">
                <a:solidFill>
                  <a:schemeClr val="accent2">
                    <a:lumMod val="75000"/>
                  </a:schemeClr>
                </a:solidFill>
              </a:rPr>
              <a:t>Par Jūrmalas pilsētas pludmales un peldvietu izmantošanu</a:t>
            </a:r>
            <a:r>
              <a:rPr lang="lv-LV" sz="1800" dirty="0">
                <a:solidFill>
                  <a:schemeClr val="accent2">
                    <a:lumMod val="75000"/>
                  </a:schemeClr>
                </a:solidFill>
              </a:rPr>
              <a:t>».</a:t>
            </a:r>
          </a:p>
          <a:p>
            <a:pPr marL="0" indent="0">
              <a:lnSpc>
                <a:spcPct val="120000"/>
              </a:lnSpc>
              <a:spcBef>
                <a:spcPts val="0"/>
              </a:spcBef>
              <a:buNone/>
            </a:pPr>
            <a:endParaRPr lang="lv-LV" sz="1900" dirty="0"/>
          </a:p>
          <a:p>
            <a:pPr>
              <a:buNone/>
            </a:pPr>
            <a:r>
              <a:rPr lang="lv-LV" sz="1900" b="1" dirty="0"/>
              <a:t>3.1.</a:t>
            </a:r>
            <a:r>
              <a:rPr lang="lv-LV" sz="1900" dirty="0"/>
              <a:t> </a:t>
            </a:r>
            <a:r>
              <a:rPr lang="lv-LV" sz="1900" b="1" dirty="0"/>
              <a:t>aktīvās atpūtas zona</a:t>
            </a:r>
            <a:r>
              <a:rPr lang="lv-LV" sz="1900" dirty="0"/>
              <a:t> – paredzēta bumbas, badmintona un citu pludmalei piemērotu spēļu spēlēšanai. Šajā zonā var atrasties arī bērnu rotaļu laukumi, sezonas objekti un īpaši aprīkotas sporta zonas (trenažieru aprīkojums, volejbola, futbola laukumi, tribīnes, laukumi sporta spēļu spēlēšanai, un citām sporta aktivitātēm). Aktīvās atpūtas zonās pēc attiecīgas Jūrmalas pilsētas pašvaldības (turpmāk – Pašvaldība) atļaujas saņemšanas pieļaujama arī publisku pasākumu organizēšana (diskotēkas, vasaras koncerti, sporta sacensības un citas aktivitātes un pasākumi);</a:t>
            </a:r>
          </a:p>
          <a:p>
            <a:pPr>
              <a:buNone/>
            </a:pPr>
            <a:r>
              <a:rPr lang="lv-LV" sz="1900" b="1" dirty="0"/>
              <a:t>3.2.</a:t>
            </a:r>
            <a:r>
              <a:rPr lang="lv-LV" sz="1900" dirty="0"/>
              <a:t> </a:t>
            </a:r>
            <a:r>
              <a:rPr lang="lv-LV" sz="1900" b="1" dirty="0"/>
              <a:t>mierīgās atpūtas zona</a:t>
            </a:r>
            <a:r>
              <a:rPr lang="lv-LV" sz="1900" dirty="0"/>
              <a:t> – paredzēta apmeklētājiem, kuri vēlas sauļoties un/vai atpūsties kopā ar bērniem. Šajā zonā var atrasties arī bērnu rotaļu laukumi, sezonas objekti. Mierīgās atpūtas zonās pēc attiecīgas Pašvaldības atļaujas saņemšanas pieļaujama arī publisku pasākumu organizēšana;</a:t>
            </a:r>
          </a:p>
          <a:p>
            <a:pPr>
              <a:buNone/>
            </a:pPr>
            <a:r>
              <a:rPr lang="lv-LV" sz="1900" b="1" dirty="0"/>
              <a:t>3.3.</a:t>
            </a:r>
            <a:r>
              <a:rPr lang="lv-LV" sz="1900" dirty="0"/>
              <a:t> </a:t>
            </a:r>
            <a:r>
              <a:rPr lang="lv-LV" sz="1900" b="1" dirty="0"/>
              <a:t>neitrālā zona</a:t>
            </a:r>
            <a:r>
              <a:rPr lang="lv-LV" sz="1900" dirty="0"/>
              <a:t> – pludmales daļa, kas paredzēta dabisko procesu norisei, mazāk ietekmētā teritorija. Paredzēta apmeklētājiem, kuri vēlas sauļoties un peldēties. Var atrasties bērnu rotaļu laukumi, sezonas objekti. Pēc attiecīgas Pašvaldības atļaujas saņemšanas pieļaujama arī publisku pasākumu organizēšana;</a:t>
            </a: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173274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73399" y="43064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11</a:t>
            </a:r>
          </a:p>
        </p:txBody>
      </p:sp>
      <p:sp>
        <p:nvSpPr>
          <p:cNvPr id="9" name="Subtitle 2"/>
          <p:cNvSpPr txBox="1">
            <a:spLocks/>
          </p:cNvSpPr>
          <p:nvPr/>
        </p:nvSpPr>
        <p:spPr>
          <a:xfrm>
            <a:off x="1532707" y="1133141"/>
            <a:ext cx="9563662" cy="456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n-NO" sz="1800" dirty="0">
                <a:solidFill>
                  <a:schemeClr val="accent2">
                    <a:lumMod val="75000"/>
                  </a:schemeClr>
                </a:solidFill>
              </a:rPr>
              <a:t>JPD </a:t>
            </a:r>
            <a:r>
              <a:rPr lang="lv-LV" sz="1800" dirty="0">
                <a:solidFill>
                  <a:schemeClr val="accent2">
                    <a:lumMod val="75000"/>
                  </a:schemeClr>
                </a:solidFill>
              </a:rPr>
              <a:t>12</a:t>
            </a:r>
            <a:r>
              <a:rPr lang="nn-NO" sz="1800" dirty="0">
                <a:solidFill>
                  <a:schemeClr val="accent2">
                    <a:lumMod val="75000"/>
                  </a:schemeClr>
                </a:solidFill>
              </a:rPr>
              <a:t>.</a:t>
            </a:r>
            <a:r>
              <a:rPr lang="lv-LV" sz="1800" dirty="0">
                <a:solidFill>
                  <a:schemeClr val="accent2">
                    <a:lumMod val="75000"/>
                  </a:schemeClr>
                </a:solidFill>
              </a:rPr>
              <a:t>01</a:t>
            </a:r>
            <a:r>
              <a:rPr lang="nn-NO" sz="1800" dirty="0">
                <a:solidFill>
                  <a:schemeClr val="accent2">
                    <a:lumMod val="75000"/>
                  </a:schemeClr>
                </a:solidFill>
              </a:rPr>
              <a:t>.201</a:t>
            </a:r>
            <a:r>
              <a:rPr lang="lv-LV" sz="1800" dirty="0">
                <a:solidFill>
                  <a:schemeClr val="accent2">
                    <a:lumMod val="75000"/>
                  </a:schemeClr>
                </a:solidFill>
              </a:rPr>
              <a:t>7. </a:t>
            </a:r>
            <a:r>
              <a:rPr lang="nn-NO" sz="1800" dirty="0">
                <a:solidFill>
                  <a:schemeClr val="accent2">
                    <a:lumMod val="75000"/>
                  </a:schemeClr>
                </a:solidFill>
              </a:rPr>
              <a:t>saistošie noteikumi Nr.</a:t>
            </a:r>
            <a:r>
              <a:rPr lang="lv-LV" sz="1800" dirty="0">
                <a:solidFill>
                  <a:schemeClr val="accent2">
                    <a:lumMod val="75000"/>
                  </a:schemeClr>
                </a:solidFill>
              </a:rPr>
              <a:t>3 «</a:t>
            </a:r>
            <a:r>
              <a:rPr lang="lv-LV" sz="1800" b="1" dirty="0">
                <a:solidFill>
                  <a:schemeClr val="accent2">
                    <a:lumMod val="75000"/>
                  </a:schemeClr>
                </a:solidFill>
              </a:rPr>
              <a:t>Par Jūrmalas pilsētas pludmales un peldvietu </a:t>
            </a:r>
          </a:p>
          <a:p>
            <a:pPr marL="0" indent="0">
              <a:lnSpc>
                <a:spcPct val="110000"/>
              </a:lnSpc>
              <a:spcBef>
                <a:spcPts val="0"/>
              </a:spcBef>
              <a:buNone/>
            </a:pPr>
            <a:r>
              <a:rPr lang="lv-LV" sz="1800" b="1" dirty="0">
                <a:solidFill>
                  <a:schemeClr val="accent2">
                    <a:lumMod val="75000"/>
                  </a:schemeClr>
                </a:solidFill>
              </a:rPr>
              <a:t>izmantošanu</a:t>
            </a:r>
            <a:r>
              <a:rPr lang="lv-LV" sz="1800" dirty="0">
                <a:solidFill>
                  <a:schemeClr val="accent2">
                    <a:lumMod val="75000"/>
                  </a:schemeClr>
                </a:solidFill>
              </a:rPr>
              <a:t>».</a:t>
            </a:r>
          </a:p>
          <a:p>
            <a:pPr marL="0" indent="0">
              <a:lnSpc>
                <a:spcPct val="120000"/>
              </a:lnSpc>
              <a:spcBef>
                <a:spcPts val="0"/>
              </a:spcBef>
              <a:buNone/>
            </a:pPr>
            <a:endParaRPr lang="lv-LV" sz="1900" dirty="0"/>
          </a:p>
          <a:p>
            <a:pPr>
              <a:lnSpc>
                <a:spcPct val="120000"/>
              </a:lnSpc>
              <a:buNone/>
            </a:pPr>
            <a:r>
              <a:rPr lang="lv-LV" sz="1900" b="1" dirty="0"/>
              <a:t>3.9. sezona</a:t>
            </a:r>
            <a:r>
              <a:rPr lang="lv-LV" sz="1900" dirty="0"/>
              <a:t> – šo Noteikumu izpratnē kalendārā gada laika periods, kas iedalīts pavasara/vasaras sezonā – laika periods gadā no 15.aprīļa līdz 31.oktobrim un rudens/ziemas sezona – laika periods gadā no 1.novembra līdz 14.aprīlim;</a:t>
            </a:r>
          </a:p>
          <a:p>
            <a:pPr>
              <a:lnSpc>
                <a:spcPct val="120000"/>
              </a:lnSpc>
              <a:buNone/>
            </a:pPr>
            <a:r>
              <a:rPr lang="lv-LV" sz="1900" b="1" dirty="0"/>
              <a:t>3.10.</a:t>
            </a:r>
            <a:r>
              <a:rPr lang="lv-LV" sz="1900" dirty="0"/>
              <a:t> </a:t>
            </a:r>
            <a:r>
              <a:rPr lang="lv-LV" sz="1900" b="1" dirty="0"/>
              <a:t>sezonas objekti</a:t>
            </a:r>
            <a:r>
              <a:rPr lang="lv-LV" sz="1900" dirty="0"/>
              <a:t> – āra kafejnīcas (terases, nojumes, paviljoni, tirdzniecības kioski) un sporta laukumu aprīkojums – viegli uzstādāmas konstrukcijas vai objekti, kas paredzēti lietošanai konkrētā sezonā, ievērojot noteikto pludmales zonējumu.</a:t>
            </a: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173274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73399" y="43064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12</a:t>
            </a:r>
          </a:p>
        </p:txBody>
      </p:sp>
      <p:sp>
        <p:nvSpPr>
          <p:cNvPr id="9" name="Subtitle 2"/>
          <p:cNvSpPr txBox="1">
            <a:spLocks/>
          </p:cNvSpPr>
          <p:nvPr/>
        </p:nvSpPr>
        <p:spPr>
          <a:xfrm>
            <a:off x="1532706" y="1133141"/>
            <a:ext cx="9871168" cy="5006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n-NO" sz="1900" dirty="0">
                <a:solidFill>
                  <a:schemeClr val="accent2">
                    <a:lumMod val="75000"/>
                  </a:schemeClr>
                </a:solidFill>
              </a:rPr>
              <a:t>JPD </a:t>
            </a:r>
            <a:r>
              <a:rPr lang="lv-LV" sz="1900" dirty="0">
                <a:solidFill>
                  <a:schemeClr val="accent2">
                    <a:lumMod val="75000"/>
                  </a:schemeClr>
                </a:solidFill>
              </a:rPr>
              <a:t>12</a:t>
            </a:r>
            <a:r>
              <a:rPr lang="nn-NO" sz="1900" dirty="0">
                <a:solidFill>
                  <a:schemeClr val="accent2">
                    <a:lumMod val="75000"/>
                  </a:schemeClr>
                </a:solidFill>
              </a:rPr>
              <a:t>.</a:t>
            </a:r>
            <a:r>
              <a:rPr lang="lv-LV" sz="1900" dirty="0">
                <a:solidFill>
                  <a:schemeClr val="accent2">
                    <a:lumMod val="75000"/>
                  </a:schemeClr>
                </a:solidFill>
              </a:rPr>
              <a:t>01</a:t>
            </a:r>
            <a:r>
              <a:rPr lang="nn-NO" sz="1900" dirty="0">
                <a:solidFill>
                  <a:schemeClr val="accent2">
                    <a:lumMod val="75000"/>
                  </a:schemeClr>
                </a:solidFill>
              </a:rPr>
              <a:t>.201</a:t>
            </a:r>
            <a:r>
              <a:rPr lang="lv-LV" sz="1900" dirty="0">
                <a:solidFill>
                  <a:schemeClr val="accent2">
                    <a:lumMod val="75000"/>
                  </a:schemeClr>
                </a:solidFill>
              </a:rPr>
              <a:t>7. </a:t>
            </a:r>
            <a:r>
              <a:rPr lang="nn-NO" sz="1900" dirty="0">
                <a:solidFill>
                  <a:schemeClr val="accent2">
                    <a:lumMod val="75000"/>
                  </a:schemeClr>
                </a:solidFill>
              </a:rPr>
              <a:t>saistošie noteikumi Nr.</a:t>
            </a:r>
            <a:r>
              <a:rPr lang="lv-LV" sz="1900" dirty="0">
                <a:solidFill>
                  <a:schemeClr val="accent2">
                    <a:lumMod val="75000"/>
                  </a:schemeClr>
                </a:solidFill>
              </a:rPr>
              <a:t>3 «</a:t>
            </a:r>
            <a:r>
              <a:rPr lang="lv-LV" sz="1900" b="1" dirty="0">
                <a:solidFill>
                  <a:schemeClr val="accent2">
                    <a:lumMod val="75000"/>
                  </a:schemeClr>
                </a:solidFill>
              </a:rPr>
              <a:t>Par Jūrmalas pilsētas pludmales un peldvietu izmantošanu</a:t>
            </a:r>
            <a:r>
              <a:rPr lang="lv-LV" sz="1900" dirty="0">
                <a:solidFill>
                  <a:schemeClr val="accent2">
                    <a:lumMod val="75000"/>
                  </a:schemeClr>
                </a:solidFill>
              </a:rPr>
              <a:t>».</a:t>
            </a:r>
            <a:endParaRPr lang="lv-LV" sz="1900" dirty="0"/>
          </a:p>
          <a:p>
            <a:pPr>
              <a:lnSpc>
                <a:spcPct val="120000"/>
              </a:lnSpc>
              <a:buNone/>
            </a:pPr>
            <a:r>
              <a:rPr lang="lv-LV" sz="1900" b="1" dirty="0"/>
              <a:t>21. </a:t>
            </a:r>
            <a:r>
              <a:rPr lang="lv-LV" sz="1900" dirty="0"/>
              <a:t>Jebkuru sezonas objektu (t.sk. reklāmas </a:t>
            </a:r>
            <a:r>
              <a:rPr lang="lv-LV" sz="1900" dirty="0" err="1"/>
              <a:t>slietņus</a:t>
            </a:r>
            <a:r>
              <a:rPr lang="lv-LV" sz="1900" dirty="0"/>
              <a:t>, sauļošanās krēslus, saulessargus) novieto:</a:t>
            </a:r>
          </a:p>
          <a:p>
            <a:pPr>
              <a:lnSpc>
                <a:spcPct val="120000"/>
              </a:lnSpc>
              <a:buNone/>
            </a:pPr>
            <a:r>
              <a:rPr lang="lv-LV" sz="1900" b="1" dirty="0"/>
              <a:t>     21.1. </a:t>
            </a:r>
            <a:r>
              <a:rPr lang="lv-LV" sz="1900" dirty="0"/>
              <a:t>ne tuvāk kā 25 metrus no noejām uz pludmali;</a:t>
            </a:r>
          </a:p>
          <a:p>
            <a:pPr>
              <a:lnSpc>
                <a:spcPct val="120000"/>
              </a:lnSpc>
              <a:buNone/>
            </a:pPr>
            <a:r>
              <a:rPr lang="lv-LV" sz="1900" dirty="0"/>
              <a:t>     </a:t>
            </a:r>
            <a:r>
              <a:rPr lang="lv-LV" sz="1900" b="1" dirty="0"/>
              <a:t>21.2. </a:t>
            </a:r>
            <a:r>
              <a:rPr lang="lv-LV" sz="1900" dirty="0"/>
              <a:t>ne mazāk kā septiņu metru attālumā no </a:t>
            </a:r>
            <a:r>
              <a:rPr lang="lv-LV" sz="1900" dirty="0" err="1"/>
              <a:t>pamatkrasta</a:t>
            </a:r>
            <a:r>
              <a:rPr lang="lv-LV" sz="1900" dirty="0"/>
              <a:t> kāpu līnijas (piekrastes kāpu līnijas);</a:t>
            </a:r>
          </a:p>
          <a:p>
            <a:pPr>
              <a:lnSpc>
                <a:spcPct val="120000"/>
              </a:lnSpc>
              <a:buNone/>
            </a:pPr>
            <a:r>
              <a:rPr lang="lv-LV" sz="1900" dirty="0"/>
              <a:t>     </a:t>
            </a:r>
            <a:r>
              <a:rPr lang="lv-LV" sz="1900" b="1" dirty="0"/>
              <a:t>21.3. </a:t>
            </a:r>
            <a:r>
              <a:rPr lang="lv-LV" sz="1900" dirty="0"/>
              <a:t>ne mazāk kā piecu metru attālumā no pludmalē esošās kāpu veģetācijas (pludmales zonā no </a:t>
            </a:r>
            <a:r>
              <a:rPr lang="lv-LV" sz="1900" dirty="0" err="1"/>
              <a:t>priekškāpu</a:t>
            </a:r>
            <a:r>
              <a:rPr lang="lv-LV" sz="1900" dirty="0"/>
              <a:t> un embrionālo kāpu fragmentiem);</a:t>
            </a:r>
          </a:p>
          <a:p>
            <a:pPr>
              <a:lnSpc>
                <a:spcPct val="120000"/>
              </a:lnSpc>
              <a:buNone/>
            </a:pPr>
            <a:r>
              <a:rPr lang="lv-LV" sz="1900" b="1" dirty="0"/>
              <a:t>     21.4</a:t>
            </a:r>
            <a:r>
              <a:rPr lang="lv-LV" sz="1900" dirty="0"/>
              <a:t>. ne mazāk kā 30 metrus no dabā esošās ūdenslīnijas (izņemot zonu no Kapteiņa </a:t>
            </a:r>
            <a:r>
              <a:rPr lang="lv-LV" sz="1900" dirty="0" err="1"/>
              <a:t>Zolta</a:t>
            </a:r>
            <a:r>
              <a:rPr lang="lv-LV" sz="1900" dirty="0"/>
              <a:t> ielas līdz Murdu ielai, kurā iespējams šo attālumu samazināt, ņemot vērā dabā esošo ūdenslīniju, bet ne mazāk kā 15 metrus);</a:t>
            </a:r>
          </a:p>
          <a:p>
            <a:pPr>
              <a:lnSpc>
                <a:spcPct val="120000"/>
              </a:lnSpc>
              <a:buNone/>
            </a:pPr>
            <a:r>
              <a:rPr lang="lv-LV" sz="1900" b="1" dirty="0"/>
              <a:t>     21.5. </a:t>
            </a:r>
            <a:r>
              <a:rPr lang="lv-LV" sz="1900" dirty="0"/>
              <a:t>vismaz 25 metru attālumā no pludmalē ierīkotiem pašvaldības bērnu spēļu laukumiem un/vai atpūtas vietām</a:t>
            </a:r>
            <a:r>
              <a:rPr lang="lv-LV" sz="2000" dirty="0"/>
              <a:t>.</a:t>
            </a: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173274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73399" y="43064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13</a:t>
            </a:r>
          </a:p>
        </p:txBody>
      </p:sp>
      <p:sp>
        <p:nvSpPr>
          <p:cNvPr id="9" name="Subtitle 2"/>
          <p:cNvSpPr txBox="1">
            <a:spLocks/>
          </p:cNvSpPr>
          <p:nvPr/>
        </p:nvSpPr>
        <p:spPr>
          <a:xfrm>
            <a:off x="1532706" y="1133141"/>
            <a:ext cx="10877008" cy="5006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n-NO" sz="1900" dirty="0">
                <a:solidFill>
                  <a:schemeClr val="accent2">
                    <a:lumMod val="75000"/>
                  </a:schemeClr>
                </a:solidFill>
              </a:rPr>
              <a:t>JPD </a:t>
            </a:r>
            <a:r>
              <a:rPr lang="lv-LV" sz="1900" dirty="0">
                <a:solidFill>
                  <a:schemeClr val="accent2">
                    <a:lumMod val="75000"/>
                  </a:schemeClr>
                </a:solidFill>
              </a:rPr>
              <a:t>12</a:t>
            </a:r>
            <a:r>
              <a:rPr lang="nn-NO" sz="1900" dirty="0">
                <a:solidFill>
                  <a:schemeClr val="accent2">
                    <a:lumMod val="75000"/>
                  </a:schemeClr>
                </a:solidFill>
              </a:rPr>
              <a:t>.</a:t>
            </a:r>
            <a:r>
              <a:rPr lang="lv-LV" sz="1900" dirty="0">
                <a:solidFill>
                  <a:schemeClr val="accent2">
                    <a:lumMod val="75000"/>
                  </a:schemeClr>
                </a:solidFill>
              </a:rPr>
              <a:t>01</a:t>
            </a:r>
            <a:r>
              <a:rPr lang="nn-NO" sz="1900" dirty="0">
                <a:solidFill>
                  <a:schemeClr val="accent2">
                    <a:lumMod val="75000"/>
                  </a:schemeClr>
                </a:solidFill>
              </a:rPr>
              <a:t>.201</a:t>
            </a:r>
            <a:r>
              <a:rPr lang="lv-LV" sz="1900" dirty="0">
                <a:solidFill>
                  <a:schemeClr val="accent2">
                    <a:lumMod val="75000"/>
                  </a:schemeClr>
                </a:solidFill>
              </a:rPr>
              <a:t>7. </a:t>
            </a:r>
            <a:r>
              <a:rPr lang="nn-NO" sz="1900" dirty="0">
                <a:solidFill>
                  <a:schemeClr val="accent2">
                    <a:lumMod val="75000"/>
                  </a:schemeClr>
                </a:solidFill>
              </a:rPr>
              <a:t>saistošie noteikumi Nr.</a:t>
            </a:r>
            <a:r>
              <a:rPr lang="lv-LV" sz="1900" dirty="0">
                <a:solidFill>
                  <a:schemeClr val="accent2">
                    <a:lumMod val="75000"/>
                  </a:schemeClr>
                </a:solidFill>
              </a:rPr>
              <a:t>3 «</a:t>
            </a:r>
            <a:r>
              <a:rPr lang="lv-LV" sz="1900" b="1" dirty="0">
                <a:solidFill>
                  <a:schemeClr val="accent2">
                    <a:lumMod val="75000"/>
                  </a:schemeClr>
                </a:solidFill>
              </a:rPr>
              <a:t>Par Jūrmalas pilsētas pludmales un peldvietu izmantošanu</a:t>
            </a:r>
            <a:r>
              <a:rPr lang="lv-LV" sz="1900" dirty="0">
                <a:solidFill>
                  <a:schemeClr val="accent2">
                    <a:lumMod val="75000"/>
                  </a:schemeClr>
                </a:solidFill>
              </a:rPr>
              <a:t>».</a:t>
            </a:r>
          </a:p>
          <a:p>
            <a:pPr marL="0" indent="0">
              <a:lnSpc>
                <a:spcPct val="110000"/>
              </a:lnSpc>
              <a:spcBef>
                <a:spcPts val="0"/>
              </a:spcBef>
              <a:buNone/>
            </a:pPr>
            <a:endParaRPr lang="lv-LV" dirty="0">
              <a:solidFill>
                <a:schemeClr val="accent2">
                  <a:lumMod val="75000"/>
                </a:schemeClr>
              </a:solidFill>
            </a:endParaRPr>
          </a:p>
        </p:txBody>
      </p:sp>
      <p:pic>
        <p:nvPicPr>
          <p:cNvPr id="48132" name="Picture 4"/>
          <p:cNvPicPr>
            <a:picLocks noChangeAspect="1" noChangeArrowheads="1"/>
          </p:cNvPicPr>
          <p:nvPr/>
        </p:nvPicPr>
        <p:blipFill>
          <a:blip r:embed="rId3" cstate="print"/>
          <a:srcRect/>
          <a:stretch>
            <a:fillRect/>
          </a:stretch>
        </p:blipFill>
        <p:spPr bwMode="auto">
          <a:xfrm>
            <a:off x="1189673" y="1658303"/>
            <a:ext cx="3228975" cy="4638675"/>
          </a:xfrm>
          <a:prstGeom prst="rect">
            <a:avLst/>
          </a:prstGeom>
          <a:noFill/>
          <a:ln w="9525">
            <a:noFill/>
            <a:miter lim="800000"/>
            <a:headEnd/>
            <a:tailEnd/>
          </a:ln>
        </p:spPr>
      </p:pic>
      <p:pic>
        <p:nvPicPr>
          <p:cNvPr id="48133" name="Picture 5"/>
          <p:cNvPicPr>
            <a:picLocks noChangeAspect="1" noChangeArrowheads="1"/>
          </p:cNvPicPr>
          <p:nvPr/>
        </p:nvPicPr>
        <p:blipFill>
          <a:blip r:embed="rId4" cstate="print"/>
          <a:srcRect/>
          <a:stretch>
            <a:fillRect/>
          </a:stretch>
        </p:blipFill>
        <p:spPr bwMode="auto">
          <a:xfrm>
            <a:off x="4471988" y="1671366"/>
            <a:ext cx="3248025" cy="4638675"/>
          </a:xfrm>
          <a:prstGeom prst="rect">
            <a:avLst/>
          </a:prstGeom>
          <a:noFill/>
          <a:ln w="9525">
            <a:noFill/>
            <a:miter lim="800000"/>
            <a:headEnd/>
            <a:tailEnd/>
          </a:ln>
        </p:spPr>
      </p:pic>
      <p:pic>
        <p:nvPicPr>
          <p:cNvPr id="48134" name="Picture 6"/>
          <p:cNvPicPr>
            <a:picLocks noChangeAspect="1" noChangeArrowheads="1"/>
          </p:cNvPicPr>
          <p:nvPr/>
        </p:nvPicPr>
        <p:blipFill>
          <a:blip r:embed="rId5" cstate="print"/>
          <a:srcRect/>
          <a:stretch>
            <a:fillRect/>
          </a:stretch>
        </p:blipFill>
        <p:spPr bwMode="auto">
          <a:xfrm>
            <a:off x="7728177" y="1671365"/>
            <a:ext cx="3267075" cy="4638675"/>
          </a:xfrm>
          <a:prstGeom prst="rect">
            <a:avLst/>
          </a:prstGeom>
          <a:noFill/>
          <a:ln w="9525">
            <a:noFill/>
            <a:miter lim="800000"/>
            <a:headEnd/>
            <a:tailEnd/>
          </a:ln>
        </p:spPr>
      </p:pic>
    </p:spTree>
    <p:extLst>
      <p:ext uri="{BB962C8B-B14F-4D97-AF65-F5344CB8AC3E}">
        <p14:creationId xmlns:p14="http://schemas.microsoft.com/office/powerpoint/2010/main" val="173274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Subtitle 2"/>
          <p:cNvSpPr txBox="1">
            <a:spLocks/>
          </p:cNvSpPr>
          <p:nvPr/>
        </p:nvSpPr>
        <p:spPr>
          <a:xfrm>
            <a:off x="5230642" y="1531928"/>
            <a:ext cx="2749860" cy="55814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u="sng" dirty="0">
                <a:solidFill>
                  <a:schemeClr val="accent2">
                    <a:lumMod val="75000"/>
                  </a:schemeClr>
                </a:solidFill>
              </a:rPr>
              <a:t>SEZONAS OBJEKTI</a:t>
            </a:r>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14</a:t>
            </a:r>
          </a:p>
        </p:txBody>
      </p:sp>
      <p:sp>
        <p:nvSpPr>
          <p:cNvPr id="8" name="Subtitle 2"/>
          <p:cNvSpPr txBox="1">
            <a:spLocks/>
          </p:cNvSpPr>
          <p:nvPr/>
        </p:nvSpPr>
        <p:spPr>
          <a:xfrm>
            <a:off x="1545770" y="1045434"/>
            <a:ext cx="9144000" cy="506444"/>
          </a:xfrm>
          <a:prstGeom prst="rect">
            <a:avLst/>
          </a:prstGeom>
        </p:spPr>
        <p:txBody>
          <a:bodyPr vert="horz" lIns="91440" tIns="45720" rIns="91440" bIns="45720" rtlCol="0">
            <a:normAutofit lnSpcReduction="10000"/>
          </a:bodyPr>
          <a:lstStyle/>
          <a:p>
            <a:pPr>
              <a:lnSpc>
                <a:spcPct val="90000"/>
              </a:lnSpc>
              <a:spcBef>
                <a:spcPts val="1000"/>
              </a:spcBef>
            </a:pPr>
            <a:r>
              <a:rPr lang="lv-LV" sz="3200" dirty="0"/>
              <a:t>2. Sezonas objektu veidi:</a:t>
            </a:r>
            <a:endParaRPr kumimoji="0" lang="lv-LV" sz="3200" b="0" i="0" u="none" strike="noStrike" kern="1200" cap="none" spc="0" normalizeH="0" baseline="0" noProof="0" dirty="0">
              <a:ln>
                <a:noFill/>
              </a:ln>
              <a:effectLst/>
              <a:uLnTx/>
              <a:uFillTx/>
              <a:latin typeface="+mn-lt"/>
              <a:ea typeface="+mn-ea"/>
              <a:cs typeface="+mn-cs"/>
            </a:endParaRPr>
          </a:p>
        </p:txBody>
      </p:sp>
      <p:sp>
        <p:nvSpPr>
          <p:cNvPr id="9" name="Subtitle 2"/>
          <p:cNvSpPr txBox="1">
            <a:spLocks/>
          </p:cNvSpPr>
          <p:nvPr/>
        </p:nvSpPr>
        <p:spPr>
          <a:xfrm>
            <a:off x="2119433" y="2612584"/>
            <a:ext cx="2179436" cy="688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chemeClr val="accent2">
                    <a:lumMod val="75000"/>
                  </a:schemeClr>
                </a:solidFill>
              </a:rPr>
              <a:t>ĒKAS </a:t>
            </a:r>
          </a:p>
          <a:p>
            <a:pPr marL="0" indent="0" algn="ctr">
              <a:lnSpc>
                <a:spcPct val="110000"/>
              </a:lnSpc>
              <a:spcBef>
                <a:spcPts val="0"/>
              </a:spcBef>
              <a:buNone/>
            </a:pPr>
            <a:r>
              <a:rPr lang="lv-LV" sz="2000" dirty="0">
                <a:solidFill>
                  <a:schemeClr val="accent2">
                    <a:lumMod val="75000"/>
                  </a:schemeClr>
                </a:solidFill>
              </a:rPr>
              <a:t>(teltis, nojumes)</a:t>
            </a:r>
          </a:p>
        </p:txBody>
      </p:sp>
      <p:sp>
        <p:nvSpPr>
          <p:cNvPr id="10" name="Subtitle 2"/>
          <p:cNvSpPr txBox="1">
            <a:spLocks/>
          </p:cNvSpPr>
          <p:nvPr/>
        </p:nvSpPr>
        <p:spPr>
          <a:xfrm>
            <a:off x="4162214" y="2648212"/>
            <a:ext cx="1969326" cy="96190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dirty="0">
                <a:solidFill>
                  <a:schemeClr val="accent2">
                    <a:lumMod val="75000"/>
                  </a:schemeClr>
                </a:solidFill>
              </a:rPr>
              <a:t>ĒKAS + INŽENIERBŪVES</a:t>
            </a:r>
          </a:p>
        </p:txBody>
      </p:sp>
      <p:sp>
        <p:nvSpPr>
          <p:cNvPr id="11" name="Subtitle 2"/>
          <p:cNvSpPr txBox="1">
            <a:spLocks/>
          </p:cNvSpPr>
          <p:nvPr/>
        </p:nvSpPr>
        <p:spPr>
          <a:xfrm>
            <a:off x="6356552" y="2660083"/>
            <a:ext cx="1969326" cy="9619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chemeClr val="accent2">
                    <a:lumMod val="75000"/>
                  </a:schemeClr>
                </a:solidFill>
              </a:rPr>
              <a:t>INŽENIERBŪVES (terases)</a:t>
            </a:r>
          </a:p>
          <a:p>
            <a:pPr marL="0" indent="0" algn="ctr">
              <a:lnSpc>
                <a:spcPct val="110000"/>
              </a:lnSpc>
              <a:spcBef>
                <a:spcPts val="0"/>
              </a:spcBef>
              <a:buNone/>
            </a:pPr>
            <a:r>
              <a:rPr lang="lv-LV" sz="2000" dirty="0">
                <a:solidFill>
                  <a:schemeClr val="accent2">
                    <a:lumMod val="75000"/>
                  </a:schemeClr>
                </a:solidFill>
              </a:rPr>
              <a:t> </a:t>
            </a:r>
          </a:p>
        </p:txBody>
      </p:sp>
      <p:sp>
        <p:nvSpPr>
          <p:cNvPr id="12" name="Subtitle 2"/>
          <p:cNvSpPr txBox="1">
            <a:spLocks/>
          </p:cNvSpPr>
          <p:nvPr/>
        </p:nvSpPr>
        <p:spPr>
          <a:xfrm>
            <a:off x="8612607" y="2660083"/>
            <a:ext cx="1969326" cy="96190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chemeClr val="accent2">
                    <a:lumMod val="75000"/>
                  </a:schemeClr>
                </a:solidFill>
              </a:rPr>
              <a:t>GALDIŅU (arī objektu uz riteņiem) NOVIETOŠANA</a:t>
            </a:r>
          </a:p>
        </p:txBody>
      </p:sp>
      <p:sp>
        <p:nvSpPr>
          <p:cNvPr id="13" name="Subtitle 2"/>
          <p:cNvSpPr txBox="1">
            <a:spLocks/>
          </p:cNvSpPr>
          <p:nvPr/>
        </p:nvSpPr>
        <p:spPr>
          <a:xfrm>
            <a:off x="1225765" y="1638806"/>
            <a:ext cx="2749860" cy="558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600" dirty="0"/>
              <a:t>Objektu veids:</a:t>
            </a:r>
          </a:p>
        </p:txBody>
      </p:sp>
      <p:sp>
        <p:nvSpPr>
          <p:cNvPr id="14" name="Subtitle 2"/>
          <p:cNvSpPr txBox="1">
            <a:spLocks/>
          </p:cNvSpPr>
          <p:nvPr/>
        </p:nvSpPr>
        <p:spPr>
          <a:xfrm>
            <a:off x="1225765" y="2648212"/>
            <a:ext cx="1374930" cy="712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600" dirty="0"/>
              <a:t>Objektu iedalījums:</a:t>
            </a:r>
          </a:p>
        </p:txBody>
      </p:sp>
      <p:sp>
        <p:nvSpPr>
          <p:cNvPr id="15" name="Subtitle 2"/>
          <p:cNvSpPr txBox="1">
            <a:spLocks/>
          </p:cNvSpPr>
          <p:nvPr/>
        </p:nvSpPr>
        <p:spPr>
          <a:xfrm>
            <a:off x="1225766" y="4757245"/>
            <a:ext cx="1787332" cy="997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600" dirty="0"/>
              <a:t>Objekti:</a:t>
            </a:r>
          </a:p>
        </p:txBody>
      </p:sp>
      <p:cxnSp>
        <p:nvCxnSpPr>
          <p:cNvPr id="17" name="Straight Arrow Connector 16"/>
          <p:cNvCxnSpPr/>
          <p:nvPr/>
        </p:nvCxnSpPr>
        <p:spPr>
          <a:xfrm flipH="1">
            <a:off x="5230642" y="2069298"/>
            <a:ext cx="351410" cy="433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0"/>
          </p:cNvCxnSpPr>
          <p:nvPr/>
        </p:nvCxnSpPr>
        <p:spPr>
          <a:xfrm>
            <a:off x="7034749" y="2078199"/>
            <a:ext cx="306466" cy="5818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182099" y="2042586"/>
            <a:ext cx="998250" cy="5403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597269" y="3562606"/>
            <a:ext cx="1" cy="49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41214" y="3562606"/>
            <a:ext cx="1" cy="49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46876" y="3562606"/>
            <a:ext cx="1" cy="49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13097" y="3562605"/>
            <a:ext cx="1" cy="49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555" y="4175967"/>
            <a:ext cx="2468644" cy="165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5117" y="4175968"/>
            <a:ext cx="1960769" cy="165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pic>
        <p:nvPicPr>
          <p:cNvPr id="2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2729" y="4175970"/>
            <a:ext cx="2276824" cy="165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p:cNvSpPr/>
          <p:nvPr/>
        </p:nvSpPr>
        <p:spPr>
          <a:xfrm>
            <a:off x="4088567" y="2594785"/>
            <a:ext cx="2042973" cy="81937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8992" y="4175970"/>
            <a:ext cx="1651348" cy="165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flipH="1">
            <a:off x="3498195" y="2084136"/>
            <a:ext cx="997527" cy="4868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9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6" name="Subtitle 2"/>
          <p:cNvSpPr txBox="1">
            <a:spLocks/>
          </p:cNvSpPr>
          <p:nvPr/>
        </p:nvSpPr>
        <p:spPr>
          <a:xfrm>
            <a:off x="5230642" y="1520053"/>
            <a:ext cx="2749860" cy="55814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u="sng" dirty="0">
                <a:solidFill>
                  <a:schemeClr val="accent2">
                    <a:lumMod val="75000"/>
                  </a:schemeClr>
                </a:solidFill>
              </a:rPr>
              <a:t>SEZONAS OBJEKTI</a:t>
            </a:r>
          </a:p>
        </p:txBody>
      </p:sp>
      <p:sp>
        <p:nvSpPr>
          <p:cNvPr id="8"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15</a:t>
            </a:r>
          </a:p>
        </p:txBody>
      </p:sp>
      <p:sp>
        <p:nvSpPr>
          <p:cNvPr id="9" name="Subtitle 2"/>
          <p:cNvSpPr txBox="1">
            <a:spLocks/>
          </p:cNvSpPr>
          <p:nvPr/>
        </p:nvSpPr>
        <p:spPr>
          <a:xfrm>
            <a:off x="1545770" y="1045434"/>
            <a:ext cx="9144000" cy="506444"/>
          </a:xfrm>
          <a:prstGeom prst="rect">
            <a:avLst/>
          </a:prstGeom>
        </p:spPr>
        <p:txBody>
          <a:bodyPr vert="horz" lIns="91440" tIns="45720" rIns="91440" bIns="45720" rtlCol="0">
            <a:normAutofit lnSpcReduction="10000"/>
          </a:bodyPr>
          <a:lstStyle/>
          <a:p>
            <a:pPr>
              <a:lnSpc>
                <a:spcPct val="90000"/>
              </a:lnSpc>
              <a:spcBef>
                <a:spcPts val="1000"/>
              </a:spcBef>
            </a:pPr>
            <a:r>
              <a:rPr lang="lv-LV" sz="3200" dirty="0"/>
              <a:t>3. Ieceres akceptēšanai nepieciešamā dokumentācija:</a:t>
            </a:r>
            <a:endParaRPr kumimoji="0" lang="lv-LV" sz="3200" b="0" i="0" u="none" strike="noStrike" kern="1200" cap="none" spc="0" normalizeH="0" baseline="0" noProof="0" dirty="0">
              <a:ln>
                <a:noFill/>
              </a:ln>
              <a:effectLst/>
              <a:uLnTx/>
              <a:uFillTx/>
              <a:latin typeface="+mn-lt"/>
              <a:ea typeface="+mn-ea"/>
              <a:cs typeface="+mn-cs"/>
            </a:endParaRPr>
          </a:p>
        </p:txBody>
      </p:sp>
      <p:sp>
        <p:nvSpPr>
          <p:cNvPr id="10" name="Subtitle 2"/>
          <p:cNvSpPr txBox="1">
            <a:spLocks/>
          </p:cNvSpPr>
          <p:nvPr/>
        </p:nvSpPr>
        <p:spPr>
          <a:xfrm>
            <a:off x="4162214" y="2636337"/>
            <a:ext cx="1969326" cy="96190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dirty="0">
                <a:solidFill>
                  <a:schemeClr val="accent2">
                    <a:lumMod val="75000"/>
                  </a:schemeClr>
                </a:solidFill>
              </a:rPr>
              <a:t>ĒKAS + INŽENIERBŪVES</a:t>
            </a:r>
          </a:p>
        </p:txBody>
      </p:sp>
      <p:sp>
        <p:nvSpPr>
          <p:cNvPr id="11" name="Subtitle 2"/>
          <p:cNvSpPr txBox="1">
            <a:spLocks/>
          </p:cNvSpPr>
          <p:nvPr/>
        </p:nvSpPr>
        <p:spPr>
          <a:xfrm>
            <a:off x="8612607" y="2648208"/>
            <a:ext cx="1969326" cy="96190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chemeClr val="accent2">
                    <a:lumMod val="75000"/>
                  </a:schemeClr>
                </a:solidFill>
              </a:rPr>
              <a:t>GALDIŅU (arī objektu uz riteņiem) NOVIETOŠANA</a:t>
            </a:r>
          </a:p>
        </p:txBody>
      </p:sp>
      <p:sp>
        <p:nvSpPr>
          <p:cNvPr id="12" name="Subtitle 2"/>
          <p:cNvSpPr txBox="1">
            <a:spLocks/>
          </p:cNvSpPr>
          <p:nvPr/>
        </p:nvSpPr>
        <p:spPr>
          <a:xfrm>
            <a:off x="1225765" y="1626931"/>
            <a:ext cx="2749860" cy="558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600" dirty="0"/>
              <a:t>Objektu veids:</a:t>
            </a:r>
          </a:p>
        </p:txBody>
      </p:sp>
      <p:sp>
        <p:nvSpPr>
          <p:cNvPr id="13" name="Subtitle 2"/>
          <p:cNvSpPr txBox="1">
            <a:spLocks/>
          </p:cNvSpPr>
          <p:nvPr/>
        </p:nvSpPr>
        <p:spPr>
          <a:xfrm>
            <a:off x="1225765" y="2636337"/>
            <a:ext cx="1374930" cy="712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600" dirty="0"/>
              <a:t>Objektu iedalījums:</a:t>
            </a:r>
          </a:p>
        </p:txBody>
      </p:sp>
      <p:sp>
        <p:nvSpPr>
          <p:cNvPr id="14" name="Subtitle 2"/>
          <p:cNvSpPr txBox="1">
            <a:spLocks/>
          </p:cNvSpPr>
          <p:nvPr/>
        </p:nvSpPr>
        <p:spPr>
          <a:xfrm>
            <a:off x="1225766" y="4139745"/>
            <a:ext cx="1787332" cy="997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600" dirty="0"/>
              <a:t>Projekta dokumentācija:</a:t>
            </a:r>
          </a:p>
        </p:txBody>
      </p:sp>
      <p:cxnSp>
        <p:nvCxnSpPr>
          <p:cNvPr id="15" name="Straight Arrow Connector 14"/>
          <p:cNvCxnSpPr/>
          <p:nvPr/>
        </p:nvCxnSpPr>
        <p:spPr>
          <a:xfrm flipH="1">
            <a:off x="3498195" y="2084136"/>
            <a:ext cx="997527" cy="4868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34749" y="2066324"/>
            <a:ext cx="306466" cy="5818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443376" y="2066324"/>
            <a:ext cx="736973" cy="504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05039" y="3503230"/>
            <a:ext cx="322481" cy="5462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597269" y="3550731"/>
            <a:ext cx="1" cy="49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341214" y="3550731"/>
            <a:ext cx="1" cy="4987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95723" y="3503230"/>
            <a:ext cx="337545" cy="5462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Subtitle 2"/>
          <p:cNvSpPr txBox="1">
            <a:spLocks/>
          </p:cNvSpPr>
          <p:nvPr/>
        </p:nvSpPr>
        <p:spPr>
          <a:xfrm>
            <a:off x="2895600" y="4127869"/>
            <a:ext cx="2616200" cy="1993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rgbClr val="FF0000"/>
                </a:solidFill>
              </a:rPr>
              <a:t>Paskaidrojuma raksts </a:t>
            </a:r>
            <a:r>
              <a:rPr lang="lv-LV" sz="2000" u="sng" dirty="0">
                <a:solidFill>
                  <a:srgbClr val="FF0000"/>
                </a:solidFill>
              </a:rPr>
              <a:t>ēkām </a:t>
            </a:r>
          </a:p>
          <a:p>
            <a:pPr marL="0" indent="0" algn="ctr">
              <a:lnSpc>
                <a:spcPct val="110000"/>
              </a:lnSpc>
              <a:spcBef>
                <a:spcPts val="0"/>
              </a:spcBef>
              <a:buNone/>
            </a:pPr>
            <a:r>
              <a:rPr lang="lv-LV" sz="2000" u="sng" dirty="0">
                <a:solidFill>
                  <a:srgbClr val="FF0000"/>
                </a:solidFill>
              </a:rPr>
              <a:t>MK noteikumu Nr.529 «Ēku būvnoteikumi» 1.pielikums</a:t>
            </a:r>
          </a:p>
          <a:p>
            <a:pPr marL="0" indent="0" algn="ctr">
              <a:lnSpc>
                <a:spcPct val="110000"/>
              </a:lnSpc>
              <a:spcBef>
                <a:spcPts val="0"/>
              </a:spcBef>
              <a:buNone/>
            </a:pPr>
            <a:endParaRPr lang="lv-LV" sz="2000" u="sng" dirty="0">
              <a:solidFill>
                <a:srgbClr val="FF0000"/>
              </a:solidFill>
            </a:endParaRPr>
          </a:p>
        </p:txBody>
      </p:sp>
      <p:sp>
        <p:nvSpPr>
          <p:cNvPr id="23" name="Subtitle 2"/>
          <p:cNvSpPr txBox="1">
            <a:spLocks/>
          </p:cNvSpPr>
          <p:nvPr/>
        </p:nvSpPr>
        <p:spPr>
          <a:xfrm>
            <a:off x="6462441" y="4127870"/>
            <a:ext cx="1757547" cy="1317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rgbClr val="FF0000"/>
                </a:solidFill>
              </a:rPr>
              <a:t>Paskaidrojuma raksts </a:t>
            </a:r>
            <a:r>
              <a:rPr lang="lv-LV" sz="2000" u="sng" dirty="0">
                <a:solidFill>
                  <a:srgbClr val="FF0000"/>
                </a:solidFill>
              </a:rPr>
              <a:t>inženierbūvēm</a:t>
            </a:r>
          </a:p>
        </p:txBody>
      </p:sp>
      <p:sp>
        <p:nvSpPr>
          <p:cNvPr id="24" name="Subtitle 2"/>
          <p:cNvSpPr txBox="1">
            <a:spLocks/>
          </p:cNvSpPr>
          <p:nvPr/>
        </p:nvSpPr>
        <p:spPr>
          <a:xfrm>
            <a:off x="8718495" y="4127869"/>
            <a:ext cx="1757547" cy="13175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rgbClr val="FF0000"/>
                </a:solidFill>
              </a:rPr>
              <a:t>Skaidrojošais apraksts ar grafiskiem pielikumiem</a:t>
            </a:r>
          </a:p>
        </p:txBody>
      </p:sp>
      <p:sp>
        <p:nvSpPr>
          <p:cNvPr id="25" name="Oval 24"/>
          <p:cNvSpPr/>
          <p:nvPr/>
        </p:nvSpPr>
        <p:spPr>
          <a:xfrm>
            <a:off x="4088567" y="2594785"/>
            <a:ext cx="2042973" cy="81937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26" name="Straight Arrow Connector 25"/>
          <p:cNvCxnSpPr/>
          <p:nvPr/>
        </p:nvCxnSpPr>
        <p:spPr>
          <a:xfrm flipH="1">
            <a:off x="5230642" y="2069298"/>
            <a:ext cx="351410" cy="433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Subtitle 2"/>
          <p:cNvSpPr txBox="1">
            <a:spLocks/>
          </p:cNvSpPr>
          <p:nvPr/>
        </p:nvSpPr>
        <p:spPr>
          <a:xfrm>
            <a:off x="2119433" y="2612584"/>
            <a:ext cx="2179436" cy="688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chemeClr val="accent2">
                    <a:lumMod val="75000"/>
                  </a:schemeClr>
                </a:solidFill>
              </a:rPr>
              <a:t>ĒKAS </a:t>
            </a:r>
          </a:p>
          <a:p>
            <a:pPr marL="0" indent="0" algn="ctr">
              <a:lnSpc>
                <a:spcPct val="110000"/>
              </a:lnSpc>
              <a:spcBef>
                <a:spcPts val="0"/>
              </a:spcBef>
              <a:buNone/>
            </a:pPr>
            <a:r>
              <a:rPr lang="lv-LV" sz="2000" dirty="0">
                <a:solidFill>
                  <a:schemeClr val="accent2">
                    <a:lumMod val="75000"/>
                  </a:schemeClr>
                </a:solidFill>
              </a:rPr>
              <a:t>(teltis, nojumes)</a:t>
            </a:r>
          </a:p>
        </p:txBody>
      </p:sp>
      <p:sp>
        <p:nvSpPr>
          <p:cNvPr id="28" name="Subtitle 2"/>
          <p:cNvSpPr txBox="1">
            <a:spLocks/>
          </p:cNvSpPr>
          <p:nvPr/>
        </p:nvSpPr>
        <p:spPr>
          <a:xfrm>
            <a:off x="6356552" y="2660083"/>
            <a:ext cx="1969326" cy="9619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lv-LV" sz="2000" dirty="0">
                <a:solidFill>
                  <a:schemeClr val="accent2">
                    <a:lumMod val="75000"/>
                  </a:schemeClr>
                </a:solidFill>
              </a:rPr>
              <a:t>INŽENIERBŪVES (terases)</a:t>
            </a:r>
          </a:p>
          <a:p>
            <a:pPr marL="0" indent="0" algn="ctr">
              <a:lnSpc>
                <a:spcPct val="110000"/>
              </a:lnSpc>
              <a:spcBef>
                <a:spcPts val="0"/>
              </a:spcBef>
              <a:buNone/>
            </a:pPr>
            <a:r>
              <a:rPr lang="lv-LV" sz="2000" dirty="0">
                <a:solidFill>
                  <a:schemeClr val="accent2">
                    <a:lumMod val="75000"/>
                  </a:schemeClr>
                </a:solidFill>
              </a:rPr>
              <a:t> </a:t>
            </a:r>
          </a:p>
        </p:txBody>
      </p:sp>
    </p:spTree>
    <p:extLst>
      <p:ext uri="{BB962C8B-B14F-4D97-AF65-F5344CB8AC3E}">
        <p14:creationId xmlns:p14="http://schemas.microsoft.com/office/powerpoint/2010/main" val="224015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3" name="Subtitle 2"/>
          <p:cNvSpPr>
            <a:spLocks noGrp="1"/>
          </p:cNvSpPr>
          <p:nvPr>
            <p:ph type="subTitle" idx="1"/>
          </p:nvPr>
        </p:nvSpPr>
        <p:spPr>
          <a:xfrm>
            <a:off x="1560882" y="1577703"/>
            <a:ext cx="8604396" cy="4390307"/>
          </a:xfrm>
        </p:spPr>
        <p:txBody>
          <a:bodyPr>
            <a:noAutofit/>
          </a:bodyPr>
          <a:lstStyle/>
          <a:p>
            <a:pPr marL="457200" indent="-457200" algn="l">
              <a:lnSpc>
                <a:spcPct val="110000"/>
              </a:lnSpc>
              <a:spcBef>
                <a:spcPts val="0"/>
              </a:spcBef>
              <a:buFont typeface="+mj-lt"/>
              <a:buAutoNum type="arabicPeriod"/>
            </a:pPr>
            <a:r>
              <a:rPr lang="lv-LV" sz="1400" dirty="0"/>
              <a:t>Titullapa</a:t>
            </a:r>
          </a:p>
          <a:p>
            <a:pPr marL="457200" indent="-457200" algn="l">
              <a:lnSpc>
                <a:spcPct val="110000"/>
              </a:lnSpc>
              <a:spcBef>
                <a:spcPts val="0"/>
              </a:spcBef>
              <a:buFont typeface="+mj-lt"/>
              <a:buAutoNum type="arabicPeriod"/>
            </a:pPr>
            <a:r>
              <a:rPr lang="lv-LV" sz="1400" dirty="0"/>
              <a:t>Sējuma saturs</a:t>
            </a:r>
          </a:p>
          <a:p>
            <a:pPr marL="457200" indent="-457200" algn="l">
              <a:lnSpc>
                <a:spcPct val="110000"/>
              </a:lnSpc>
              <a:spcBef>
                <a:spcPts val="0"/>
              </a:spcBef>
              <a:buFont typeface="+mj-lt"/>
              <a:buAutoNum type="arabicPeriod"/>
            </a:pPr>
            <a:r>
              <a:rPr lang="lv-LV" sz="1400" dirty="0">
                <a:solidFill>
                  <a:schemeClr val="accent2">
                    <a:lumMod val="75000"/>
                  </a:schemeClr>
                </a:solidFill>
              </a:rPr>
              <a:t>Paskaidrojuma raksts (MK noteikumu Nr.529 «Ēku būvnoteikumi» 1.pielikums) </a:t>
            </a:r>
          </a:p>
          <a:p>
            <a:pPr marL="457200" indent="-457200" algn="l">
              <a:lnSpc>
                <a:spcPct val="110000"/>
              </a:lnSpc>
              <a:spcBef>
                <a:spcPts val="0"/>
              </a:spcBef>
              <a:buFont typeface="+mj-lt"/>
              <a:buAutoNum type="arabicPeriod"/>
            </a:pPr>
            <a:r>
              <a:rPr lang="lv-LV" sz="1400" dirty="0"/>
              <a:t>Nomas līguma kopija</a:t>
            </a:r>
          </a:p>
          <a:p>
            <a:pPr marL="457200" indent="-457200" algn="l">
              <a:lnSpc>
                <a:spcPct val="110000"/>
              </a:lnSpc>
              <a:spcBef>
                <a:spcPts val="0"/>
              </a:spcBef>
              <a:buFont typeface="+mj-lt"/>
              <a:buAutoNum type="arabicPeriod"/>
            </a:pPr>
            <a:r>
              <a:rPr lang="lv-LV" sz="1400" dirty="0"/>
              <a:t>Komersantu reģistrācijas apliecība (ja nomnieks ir juridiska persona)</a:t>
            </a:r>
          </a:p>
          <a:p>
            <a:pPr marL="457200" indent="-457200" algn="l">
              <a:lnSpc>
                <a:spcPct val="110000"/>
              </a:lnSpc>
              <a:spcBef>
                <a:spcPts val="0"/>
              </a:spcBef>
              <a:buFont typeface="+mj-lt"/>
              <a:buAutoNum type="arabicPeriod"/>
            </a:pPr>
            <a:r>
              <a:rPr lang="lv-LV" sz="1400" dirty="0"/>
              <a:t>Pasūtītāja paraksta tiesības apliecinošs dokuments / pilnvara</a:t>
            </a:r>
          </a:p>
          <a:p>
            <a:pPr marL="457200" indent="-457200" algn="l">
              <a:lnSpc>
                <a:spcPct val="110000"/>
              </a:lnSpc>
              <a:spcBef>
                <a:spcPts val="0"/>
              </a:spcBef>
              <a:buFont typeface="+mj-lt"/>
              <a:buAutoNum type="arabicPeriod"/>
            </a:pPr>
            <a:r>
              <a:rPr lang="lv-LV" sz="1400" dirty="0" err="1"/>
              <a:t>Inženiertopogrāfiskā</a:t>
            </a:r>
            <a:r>
              <a:rPr lang="lv-LV" sz="1400" dirty="0"/>
              <a:t> uzmērījuma pārskata shēma – aktuāla</a:t>
            </a:r>
          </a:p>
          <a:p>
            <a:pPr marL="457200" indent="-457200" algn="l">
              <a:lnSpc>
                <a:spcPct val="110000"/>
              </a:lnSpc>
              <a:spcBef>
                <a:spcPts val="0"/>
              </a:spcBef>
              <a:buFont typeface="+mj-lt"/>
              <a:buAutoNum type="arabicPeriod"/>
            </a:pPr>
            <a:r>
              <a:rPr lang="lv-LV" sz="1400" dirty="0"/>
              <a:t>Aktuāla Zemesgrāmatu noraksta kopija (īpašuma piederības apliecināšanai)</a:t>
            </a:r>
          </a:p>
          <a:p>
            <a:pPr marL="457200" indent="-457200" algn="l">
              <a:lnSpc>
                <a:spcPct val="110000"/>
              </a:lnSpc>
              <a:spcBef>
                <a:spcPts val="0"/>
              </a:spcBef>
              <a:buFont typeface="+mj-lt"/>
              <a:buAutoNum type="arabicPeriod"/>
            </a:pPr>
            <a:r>
              <a:rPr lang="lv-LV" sz="1400" dirty="0"/>
              <a:t>Inventarizācijas lietas kopija (ja terase pie kafejnīcas </a:t>
            </a:r>
            <a:r>
              <a:rPr lang="lv-LV" sz="1400" dirty="0" err="1"/>
              <a:t>utml</a:t>
            </a:r>
            <a:r>
              <a:rPr lang="lv-LV" sz="1400" dirty="0"/>
              <a:t>.)</a:t>
            </a:r>
          </a:p>
          <a:p>
            <a:pPr marL="457200" indent="-457200" algn="l">
              <a:lnSpc>
                <a:spcPct val="110000"/>
              </a:lnSpc>
              <a:spcBef>
                <a:spcPts val="0"/>
              </a:spcBef>
              <a:buFont typeface="+mj-lt"/>
              <a:buAutoNum type="arabicPeriod"/>
            </a:pPr>
            <a:r>
              <a:rPr lang="lv-LV" sz="1400" dirty="0">
                <a:solidFill>
                  <a:schemeClr val="accent2">
                    <a:lumMod val="75000"/>
                  </a:schemeClr>
                </a:solidFill>
              </a:rPr>
              <a:t>Lapa-1 Vispārējie rādītāji (ar skaidrojošu aprakstu un darbu veikšanas aprakstu) - SAGATAVE</a:t>
            </a:r>
          </a:p>
          <a:p>
            <a:pPr marL="457200" indent="-457200" algn="l">
              <a:lnSpc>
                <a:spcPct val="110000"/>
              </a:lnSpc>
              <a:spcBef>
                <a:spcPts val="0"/>
              </a:spcBef>
              <a:buFont typeface="+mj-lt"/>
              <a:buAutoNum type="arabicPeriod"/>
            </a:pPr>
            <a:r>
              <a:rPr lang="lv-LV" sz="1400" dirty="0"/>
              <a:t>Lapa-1.1. </a:t>
            </a:r>
            <a:r>
              <a:rPr lang="lv-LV" sz="1400" dirty="0" err="1"/>
              <a:t>Elektropieslēguma</a:t>
            </a:r>
            <a:r>
              <a:rPr lang="lv-LV" sz="1400" dirty="0"/>
              <a:t> shēma (ja nepieciešams)</a:t>
            </a:r>
          </a:p>
          <a:p>
            <a:pPr marL="457200" indent="-457200" algn="l">
              <a:lnSpc>
                <a:spcPct val="110000"/>
              </a:lnSpc>
              <a:spcBef>
                <a:spcPts val="0"/>
              </a:spcBef>
              <a:buFont typeface="+mj-lt"/>
              <a:buAutoNum type="arabicPeriod"/>
            </a:pPr>
            <a:r>
              <a:rPr lang="lv-LV" sz="1400" dirty="0">
                <a:solidFill>
                  <a:schemeClr val="accent2">
                    <a:lumMod val="75000"/>
                  </a:schemeClr>
                </a:solidFill>
              </a:rPr>
              <a:t>Lapa-2 Elementu izvietojums plānā, vizuālais risinājums</a:t>
            </a:r>
          </a:p>
          <a:p>
            <a:pPr marL="457200" indent="-457200" algn="l">
              <a:lnSpc>
                <a:spcPct val="110000"/>
              </a:lnSpc>
              <a:spcBef>
                <a:spcPts val="0"/>
              </a:spcBef>
              <a:buFont typeface="+mj-lt"/>
              <a:buAutoNum type="arabicPeriod"/>
            </a:pPr>
            <a:r>
              <a:rPr lang="lv-LV" sz="1400" dirty="0">
                <a:solidFill>
                  <a:schemeClr val="accent2">
                    <a:lumMod val="75000"/>
                  </a:schemeClr>
                </a:solidFill>
              </a:rPr>
              <a:t>Pielikums – tehniskie risinājumi (informācija par izstrādājumu no rūpnīcu katalogiem u.c.)</a:t>
            </a:r>
          </a:p>
          <a:p>
            <a:pPr marL="457200" indent="-457200" algn="l">
              <a:lnSpc>
                <a:spcPct val="110000"/>
              </a:lnSpc>
              <a:spcBef>
                <a:spcPts val="0"/>
              </a:spcBef>
              <a:buFont typeface="+mj-lt"/>
              <a:buAutoNum type="arabicPeriod"/>
            </a:pPr>
            <a:r>
              <a:rPr lang="lv-LV" sz="1400" dirty="0"/>
              <a:t>A/S “Sadales tīkls” tehniskie noteikumi (ja nepieciešams pieslēgums)</a:t>
            </a:r>
          </a:p>
          <a:p>
            <a:pPr marL="457200" indent="-457200" algn="l">
              <a:lnSpc>
                <a:spcPct val="110000"/>
              </a:lnSpc>
              <a:spcBef>
                <a:spcPts val="0"/>
              </a:spcBef>
              <a:buFont typeface="+mj-lt"/>
              <a:buAutoNum type="arabicPeriod"/>
            </a:pPr>
            <a:r>
              <a:rPr lang="lv-LV" sz="1400" dirty="0"/>
              <a:t>A/S “Sadales tīkls” pieslēguma līguma kopija (ja nepieciešams pieslēgums)</a:t>
            </a:r>
          </a:p>
          <a:p>
            <a:pPr marL="457200" indent="-457200" algn="l">
              <a:lnSpc>
                <a:spcPct val="110000"/>
              </a:lnSpc>
              <a:spcBef>
                <a:spcPts val="0"/>
              </a:spcBef>
              <a:buFont typeface="+mj-lt"/>
              <a:buAutoNum type="arabicPeriod"/>
            </a:pPr>
            <a:r>
              <a:rPr lang="lv-LV" sz="1400" dirty="0" err="1"/>
              <a:t>Bio</a:t>
            </a:r>
            <a:r>
              <a:rPr lang="lv-LV" sz="1400" dirty="0"/>
              <a:t> tualetes nomas līgums – aptver visu sezonas objekta darbības laiku</a:t>
            </a:r>
          </a:p>
          <a:p>
            <a:pPr marL="457200" indent="-457200" algn="l">
              <a:lnSpc>
                <a:spcPct val="110000"/>
              </a:lnSpc>
              <a:spcBef>
                <a:spcPts val="0"/>
              </a:spcBef>
              <a:buFont typeface="+mj-lt"/>
              <a:buAutoNum type="arabicPeriod"/>
            </a:pPr>
            <a:r>
              <a:rPr lang="lv-LV" sz="1400" dirty="0"/>
              <a:t>Atkritumu apsaimniekošanas līgums - aptver visu sezonas objekta darbības laiku</a:t>
            </a:r>
          </a:p>
          <a:p>
            <a:pPr marL="457200" indent="-457200" algn="l">
              <a:lnSpc>
                <a:spcPct val="110000"/>
              </a:lnSpc>
              <a:spcBef>
                <a:spcPts val="0"/>
              </a:spcBef>
              <a:buFont typeface="+mj-lt"/>
              <a:buAutoNum type="arabicPeriod"/>
            </a:pPr>
            <a:r>
              <a:rPr lang="lv-LV" sz="1400" dirty="0"/>
              <a:t>Arhitekta sertifikāta kopija</a:t>
            </a:r>
          </a:p>
          <a:p>
            <a:pPr marL="457200" indent="-457200" algn="l">
              <a:lnSpc>
                <a:spcPct val="110000"/>
              </a:lnSpc>
              <a:spcBef>
                <a:spcPts val="0"/>
              </a:spcBef>
              <a:buFont typeface="+mj-lt"/>
              <a:buAutoNum type="arabicPeriod"/>
            </a:pPr>
            <a:r>
              <a:rPr lang="lv-LV" sz="1400" dirty="0"/>
              <a:t>Arhitekta prakses civiltiesiskā apdrošināšana</a:t>
            </a:r>
          </a:p>
          <a:p>
            <a:pPr marL="457200" indent="-457200" algn="l">
              <a:lnSpc>
                <a:spcPct val="110000"/>
              </a:lnSpc>
              <a:spcBef>
                <a:spcPts val="0"/>
              </a:spcBef>
              <a:buFont typeface="+mj-lt"/>
              <a:buAutoNum type="arabicPeriod"/>
            </a:pPr>
            <a:r>
              <a:rPr lang="lv-LV" sz="1400" dirty="0"/>
              <a:t>Citi dokumenti (pēc nepieciešamības)</a:t>
            </a:r>
          </a:p>
        </p:txBody>
      </p:sp>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16</a:t>
            </a:r>
          </a:p>
        </p:txBody>
      </p:sp>
      <p:sp>
        <p:nvSpPr>
          <p:cNvPr id="7" name="Subtitle 2"/>
          <p:cNvSpPr txBox="1">
            <a:spLocks/>
          </p:cNvSpPr>
          <p:nvPr/>
        </p:nvSpPr>
        <p:spPr>
          <a:xfrm>
            <a:off x="1545770" y="1045434"/>
            <a:ext cx="9144000" cy="1655762"/>
          </a:xfrm>
          <a:prstGeom prst="rect">
            <a:avLst/>
          </a:prstGeom>
        </p:spPr>
        <p:txBody>
          <a:bodyPr vert="horz" lIns="91440" tIns="45720" rIns="91440" bIns="45720" rtlCol="0">
            <a:normAutofit/>
          </a:bodyPr>
          <a:lstStyle/>
          <a:p>
            <a:pPr lvl="0">
              <a:lnSpc>
                <a:spcPct val="90000"/>
              </a:lnSpc>
              <a:spcBef>
                <a:spcPts val="1000"/>
              </a:spcBef>
            </a:pPr>
            <a:r>
              <a:rPr lang="lv-LV" sz="3200" dirty="0"/>
              <a:t>4. Sezonas objekta sējuma saturs</a:t>
            </a:r>
            <a:r>
              <a:rPr kumimoji="0" lang="lv-LV" sz="3200" b="0" i="0" u="none" strike="noStrike" kern="1200" cap="none" spc="0" normalizeH="0" noProof="0" dirty="0">
                <a:ln>
                  <a:noFill/>
                </a:ln>
                <a:effectLst/>
                <a:uLnTx/>
                <a:uFillTx/>
                <a:latin typeface="+mn-lt"/>
                <a:ea typeface="+mn-ea"/>
                <a:cs typeface="+mn-cs"/>
              </a:rPr>
              <a:t>:</a:t>
            </a:r>
            <a:r>
              <a:rPr kumimoji="0" lang="lv-LV" sz="3200" b="0" i="0" u="none" strike="noStrike" kern="1200" cap="none" spc="0" normalizeH="0" baseline="0" noProof="0" dirty="0">
                <a:ln>
                  <a:noFill/>
                </a:ln>
                <a:effectLst/>
                <a:uLnTx/>
                <a:uFillTx/>
                <a:latin typeface="+mn-lt"/>
                <a:ea typeface="+mn-ea"/>
                <a:cs typeface="+mn-cs"/>
              </a:rPr>
              <a:t> </a:t>
            </a:r>
          </a:p>
        </p:txBody>
      </p:sp>
      <p:sp>
        <p:nvSpPr>
          <p:cNvPr id="8"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792220" y="1673497"/>
            <a:ext cx="6547363" cy="4721448"/>
          </a:xfrm>
          <a:prstGeom prst="rect">
            <a:avLst/>
          </a:prstGeom>
          <a:noFill/>
          <a:ln w="9525">
            <a:noFill/>
            <a:miter lim="800000"/>
            <a:headEnd/>
            <a:tailEnd/>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17</a:t>
            </a:r>
          </a:p>
        </p:txBody>
      </p:sp>
      <p:sp>
        <p:nvSpPr>
          <p:cNvPr id="7" name="Subtitle 2"/>
          <p:cNvSpPr txBox="1">
            <a:spLocks/>
          </p:cNvSpPr>
          <p:nvPr/>
        </p:nvSpPr>
        <p:spPr>
          <a:xfrm>
            <a:off x="1545770" y="1019308"/>
            <a:ext cx="9144000" cy="1655762"/>
          </a:xfrm>
          <a:prstGeom prst="rect">
            <a:avLst/>
          </a:prstGeom>
        </p:spPr>
        <p:txBody>
          <a:bodyPr vert="horz" lIns="91440" tIns="45720" rIns="91440" bIns="45720" rtlCol="0">
            <a:normAutofit/>
          </a:bodyPr>
          <a:lstStyle/>
          <a:p>
            <a:pPr lvl="0">
              <a:lnSpc>
                <a:spcPct val="90000"/>
              </a:lnSpc>
              <a:spcBef>
                <a:spcPts val="1000"/>
              </a:spcBef>
            </a:pPr>
            <a:r>
              <a:rPr lang="lv-LV" sz="2600" dirty="0">
                <a:solidFill>
                  <a:schemeClr val="accent2">
                    <a:lumMod val="75000"/>
                  </a:schemeClr>
                </a:solidFill>
              </a:rPr>
              <a:t>Sezonas objekta paskaidrojuma raksta aizpildīšana</a:t>
            </a:r>
            <a:r>
              <a:rPr kumimoji="0" lang="lv-LV" sz="3200" b="0" i="0" u="none" strike="noStrike" kern="1200" cap="none" spc="0" normalizeH="0" baseline="0" noProof="0" dirty="0">
                <a:ln>
                  <a:noFill/>
                </a:ln>
                <a:effectLst/>
                <a:uLnTx/>
                <a:uFillTx/>
                <a:latin typeface="+mn-lt"/>
                <a:ea typeface="+mn-ea"/>
                <a:cs typeface="+mn-cs"/>
              </a:rPr>
              <a:t> </a:t>
            </a:r>
          </a:p>
        </p:txBody>
      </p:sp>
      <p:sp>
        <p:nvSpPr>
          <p:cNvPr id="11"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18</a:t>
            </a:r>
          </a:p>
        </p:txBody>
      </p:sp>
      <p:sp>
        <p:nvSpPr>
          <p:cNvPr id="8"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pic>
        <p:nvPicPr>
          <p:cNvPr id="3074" name="Picture 2"/>
          <p:cNvPicPr>
            <a:picLocks noChangeAspect="1" noChangeArrowheads="1"/>
          </p:cNvPicPr>
          <p:nvPr/>
        </p:nvPicPr>
        <p:blipFill>
          <a:blip r:embed="rId4" cstate="print"/>
          <a:srcRect/>
          <a:stretch>
            <a:fillRect/>
          </a:stretch>
        </p:blipFill>
        <p:spPr bwMode="auto">
          <a:xfrm>
            <a:off x="2766749" y="1153071"/>
            <a:ext cx="6666979" cy="3706314"/>
          </a:xfrm>
          <a:prstGeom prst="rect">
            <a:avLst/>
          </a:prstGeom>
          <a:noFill/>
          <a:ln w="9525">
            <a:noFill/>
            <a:miter lim="800000"/>
            <a:headEnd/>
            <a:tailEnd/>
          </a:ln>
        </p:spPr>
      </p:pic>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19</a:t>
            </a:r>
          </a:p>
        </p:txBody>
      </p:sp>
      <p:sp>
        <p:nvSpPr>
          <p:cNvPr id="8"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pic>
        <p:nvPicPr>
          <p:cNvPr id="4098" name="Picture 2"/>
          <p:cNvPicPr>
            <a:picLocks noChangeAspect="1" noChangeArrowheads="1"/>
          </p:cNvPicPr>
          <p:nvPr/>
        </p:nvPicPr>
        <p:blipFill>
          <a:blip r:embed="rId4" cstate="print"/>
          <a:srcRect/>
          <a:stretch>
            <a:fillRect/>
          </a:stretch>
        </p:blipFill>
        <p:spPr bwMode="auto">
          <a:xfrm>
            <a:off x="2919548" y="1300022"/>
            <a:ext cx="6248400" cy="4362450"/>
          </a:xfrm>
          <a:prstGeom prst="rect">
            <a:avLst/>
          </a:prstGeom>
          <a:noFill/>
          <a:ln w="9525">
            <a:noFill/>
            <a:miter lim="800000"/>
            <a:headEnd/>
            <a:tailEnd/>
          </a:ln>
        </p:spPr>
      </p:pic>
      <p:sp>
        <p:nvSpPr>
          <p:cNvPr id="10" name="Subtitle 2"/>
          <p:cNvSpPr txBox="1">
            <a:spLocks/>
          </p:cNvSpPr>
          <p:nvPr/>
        </p:nvSpPr>
        <p:spPr>
          <a:xfrm rot="19915344">
            <a:off x="1183569" y="1742034"/>
            <a:ext cx="1955946" cy="618280"/>
          </a:xfrm>
          <a:prstGeom prst="rect">
            <a:avLst/>
          </a:prstGeom>
        </p:spPr>
        <p:txBody>
          <a:bodyPr vert="horz" lIns="91440" tIns="45720" rIns="91440" bIns="45720" rtlCol="0">
            <a:normAutofit fontScale="70000" lnSpcReduction="20000"/>
          </a:bodyPr>
          <a:lstStyle/>
          <a:p>
            <a:pPr lvl="0">
              <a:lnSpc>
                <a:spcPct val="90000"/>
              </a:lnSpc>
              <a:spcBef>
                <a:spcPts val="1000"/>
              </a:spcBef>
            </a:pPr>
            <a:r>
              <a:rPr lang="lv-LV" sz="3200" noProof="0" dirty="0">
                <a:solidFill>
                  <a:srgbClr val="FF0000"/>
                </a:solidFill>
              </a:rPr>
              <a:t>Obligāti pievienojami</a:t>
            </a:r>
            <a:endParaRPr kumimoji="0" lang="lv-LV"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1" name="Subtitle 2"/>
          <p:cNvSpPr txBox="1">
            <a:spLocks/>
          </p:cNvSpPr>
          <p:nvPr/>
        </p:nvSpPr>
        <p:spPr>
          <a:xfrm rot="19915344">
            <a:off x="1309843" y="4311064"/>
            <a:ext cx="1955946" cy="618280"/>
          </a:xfrm>
          <a:prstGeom prst="rect">
            <a:avLst/>
          </a:prstGeom>
        </p:spPr>
        <p:txBody>
          <a:bodyPr vert="horz" lIns="91440" tIns="45720" rIns="91440" bIns="45720" rtlCol="0">
            <a:normAutofit fontScale="70000" lnSpcReduction="20000"/>
          </a:bodyPr>
          <a:lstStyle/>
          <a:p>
            <a:pPr lvl="0">
              <a:lnSpc>
                <a:spcPct val="90000"/>
              </a:lnSpc>
              <a:spcBef>
                <a:spcPts val="1000"/>
              </a:spcBef>
            </a:pPr>
            <a:r>
              <a:rPr lang="lv-LV" sz="3200" noProof="0" dirty="0">
                <a:solidFill>
                  <a:srgbClr val="FFC000"/>
                </a:solidFill>
              </a:rPr>
              <a:t>Pievienot pēc vajadzības</a:t>
            </a:r>
            <a:endParaRPr kumimoji="0" lang="lv-LV" sz="3200" b="0" i="0" u="none" strike="noStrike" kern="1200" cap="none" spc="0" normalizeH="0" baseline="0" noProof="0" dirty="0">
              <a:ln>
                <a:noFill/>
              </a:ln>
              <a:solidFill>
                <a:srgbClr val="FFC000"/>
              </a:solidFill>
              <a:effectLst/>
              <a:uLnTx/>
              <a:uFillTx/>
              <a:latin typeface="+mn-lt"/>
              <a:ea typeface="+mn-ea"/>
              <a:cs typeface="+mn-cs"/>
            </a:endParaRPr>
          </a:p>
        </p:txBody>
      </p:sp>
      <p:sp>
        <p:nvSpPr>
          <p:cNvPr id="12"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2" name="Title 1"/>
          <p:cNvSpPr>
            <a:spLocks noGrp="1"/>
          </p:cNvSpPr>
          <p:nvPr>
            <p:ph type="ctrTitle"/>
          </p:nvPr>
        </p:nvSpPr>
        <p:spPr>
          <a:xfrm>
            <a:off x="1499524" y="522088"/>
            <a:ext cx="9144000" cy="329471"/>
          </a:xfrm>
        </p:spPr>
        <p:txBody>
          <a:bodyPr>
            <a:normAutofit fontScale="90000"/>
          </a:bodyPr>
          <a:lstStyle/>
          <a:p>
            <a:pPr algn="l"/>
            <a:r>
              <a:rPr lang="lv-LV" sz="1800" dirty="0"/>
              <a:t>Sezonas objekti Jūrmalas pilsētas publiskajā ārtelpā</a:t>
            </a:r>
            <a:endParaRPr lang="lv-LV" sz="2000" dirty="0"/>
          </a:p>
        </p:txBody>
      </p:sp>
      <p:sp>
        <p:nvSpPr>
          <p:cNvPr id="3" name="Subtitle 2"/>
          <p:cNvSpPr>
            <a:spLocks noGrp="1"/>
          </p:cNvSpPr>
          <p:nvPr>
            <p:ph type="subTitle" idx="1"/>
          </p:nvPr>
        </p:nvSpPr>
        <p:spPr>
          <a:xfrm>
            <a:off x="1560883" y="1771546"/>
            <a:ext cx="9144000" cy="3238672"/>
          </a:xfrm>
        </p:spPr>
        <p:txBody>
          <a:bodyPr>
            <a:noAutofit/>
          </a:bodyPr>
          <a:lstStyle/>
          <a:p>
            <a:pPr marL="457200" indent="-457200" algn="l">
              <a:lnSpc>
                <a:spcPct val="120000"/>
              </a:lnSpc>
              <a:spcBef>
                <a:spcPts val="0"/>
              </a:spcBef>
              <a:buAutoNum type="arabicPeriod"/>
            </a:pPr>
            <a:r>
              <a:rPr lang="lv-LV" dirty="0">
                <a:solidFill>
                  <a:schemeClr val="accent2">
                    <a:lumMod val="75000"/>
                  </a:schemeClr>
                </a:solidFill>
              </a:rPr>
              <a:t>Sezonas objektiem saistoši normatīvie akti</a:t>
            </a:r>
          </a:p>
          <a:p>
            <a:pPr marL="457200" indent="-457200" algn="l">
              <a:lnSpc>
                <a:spcPct val="120000"/>
              </a:lnSpc>
              <a:spcBef>
                <a:spcPts val="0"/>
              </a:spcBef>
              <a:buAutoNum type="arabicPeriod"/>
            </a:pPr>
            <a:r>
              <a:rPr lang="lv-LV" dirty="0">
                <a:solidFill>
                  <a:schemeClr val="accent2">
                    <a:lumMod val="75000"/>
                  </a:schemeClr>
                </a:solidFill>
              </a:rPr>
              <a:t>Sezonas objektu veidi</a:t>
            </a:r>
          </a:p>
          <a:p>
            <a:pPr marL="457200" indent="-457200" algn="l">
              <a:lnSpc>
                <a:spcPct val="120000"/>
              </a:lnSpc>
              <a:spcBef>
                <a:spcPts val="0"/>
              </a:spcBef>
              <a:buAutoNum type="arabicPeriod"/>
            </a:pPr>
            <a:r>
              <a:rPr lang="lv-LV" dirty="0">
                <a:solidFill>
                  <a:schemeClr val="accent2">
                    <a:lumMod val="75000"/>
                  </a:schemeClr>
                </a:solidFill>
              </a:rPr>
              <a:t>Ieceres akceptēšanai nepieciešamā dokumentācija</a:t>
            </a:r>
          </a:p>
          <a:p>
            <a:pPr marL="457200" indent="-457200" algn="l">
              <a:lnSpc>
                <a:spcPct val="120000"/>
              </a:lnSpc>
              <a:spcBef>
                <a:spcPts val="0"/>
              </a:spcBef>
              <a:buAutoNum type="arabicPeriod"/>
            </a:pPr>
            <a:r>
              <a:rPr lang="lv-LV" dirty="0">
                <a:solidFill>
                  <a:schemeClr val="accent2">
                    <a:lumMod val="75000"/>
                  </a:schemeClr>
                </a:solidFill>
              </a:rPr>
              <a:t>Sezonas objekta sējuma saturs</a:t>
            </a:r>
          </a:p>
          <a:p>
            <a:pPr marL="457200" indent="-457200" algn="l">
              <a:lnSpc>
                <a:spcPct val="120000"/>
              </a:lnSpc>
              <a:spcBef>
                <a:spcPts val="0"/>
              </a:spcBef>
              <a:buAutoNum type="arabicPeriod"/>
            </a:pPr>
            <a:r>
              <a:rPr lang="lv-LV" dirty="0">
                <a:solidFill>
                  <a:schemeClr val="accent2">
                    <a:lumMod val="75000"/>
                  </a:schemeClr>
                </a:solidFill>
              </a:rPr>
              <a:t>Atzīme par būvdarbu uzsākšanas nosacījumu izpildi</a:t>
            </a:r>
          </a:p>
          <a:p>
            <a:pPr marL="457200" indent="-457200" algn="l">
              <a:lnSpc>
                <a:spcPct val="120000"/>
              </a:lnSpc>
              <a:spcBef>
                <a:spcPts val="0"/>
              </a:spcBef>
              <a:buAutoNum type="arabicPeriod"/>
            </a:pPr>
            <a:r>
              <a:rPr lang="lv-LV" dirty="0">
                <a:solidFill>
                  <a:schemeClr val="accent2">
                    <a:lumMod val="75000"/>
                  </a:schemeClr>
                </a:solidFill>
              </a:rPr>
              <a:t>Būvdarbu pabeigšana</a:t>
            </a:r>
          </a:p>
          <a:p>
            <a:pPr marL="457200" indent="-457200" algn="l">
              <a:spcBef>
                <a:spcPts val="0"/>
              </a:spcBef>
              <a:buAutoNum type="arabicPeriod"/>
            </a:pPr>
            <a:endParaRPr lang="lv-LV" dirty="0">
              <a:solidFill>
                <a:schemeClr val="accent2">
                  <a:lumMod val="75000"/>
                </a:schemeClr>
              </a:solidFill>
            </a:endParaRPr>
          </a:p>
          <a:p>
            <a:pPr marL="457200" indent="-457200" algn="l">
              <a:spcBef>
                <a:spcPts val="0"/>
              </a:spcBef>
              <a:buAutoNum type="arabicPeriod"/>
            </a:pPr>
            <a:endParaRPr lang="lv-LV" sz="2200" dirty="0">
              <a:solidFill>
                <a:schemeClr val="accent2">
                  <a:lumMod val="75000"/>
                </a:schemeClr>
              </a:solidFill>
            </a:endParaRPr>
          </a:p>
        </p:txBody>
      </p:sp>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a:t>
            </a:r>
          </a:p>
        </p:txBody>
      </p:sp>
      <p:sp>
        <p:nvSpPr>
          <p:cNvPr id="7" name="Subtitle 2"/>
          <p:cNvSpPr txBox="1">
            <a:spLocks/>
          </p:cNvSpPr>
          <p:nvPr/>
        </p:nvSpPr>
        <p:spPr>
          <a:xfrm>
            <a:off x="1545770" y="1045434"/>
            <a:ext cx="9144000" cy="581485"/>
          </a:xfrm>
          <a:prstGeom prst="rect">
            <a:avLst/>
          </a:prstGeom>
        </p:spPr>
        <p:txBody>
          <a:bodyPr vert="horz" lIns="91440" tIns="45720" rIns="91440" bIns="45720" rtlCol="0">
            <a:normAutofit/>
          </a:bodyPr>
          <a:lstStyle/>
          <a:p>
            <a:pPr lvl="0">
              <a:lnSpc>
                <a:spcPct val="90000"/>
              </a:lnSpc>
              <a:spcBef>
                <a:spcPts val="1000"/>
              </a:spcBef>
            </a:pPr>
            <a:r>
              <a:rPr lang="lv-LV" sz="3200" dirty="0"/>
              <a:t>Prezentācijas saturs</a:t>
            </a:r>
            <a:r>
              <a:rPr kumimoji="0" lang="lv-LV" sz="3200" b="0" i="0" u="none" strike="noStrike" kern="1200" cap="none" spc="0" normalizeH="0" noProof="0" dirty="0">
                <a:ln>
                  <a:noFill/>
                </a:ln>
                <a:effectLst/>
                <a:uLnTx/>
                <a:uFillTx/>
                <a:latin typeface="+mn-lt"/>
                <a:ea typeface="+mn-ea"/>
                <a:cs typeface="+mn-cs"/>
              </a:rPr>
              <a:t>:</a:t>
            </a:r>
            <a:r>
              <a:rPr kumimoji="0" lang="lv-LV" sz="3200" b="0" i="0" u="none" strike="noStrike" kern="1200" cap="none" spc="0" normalizeH="0" baseline="0" noProof="0" dirty="0">
                <a:ln>
                  <a:noFill/>
                </a:ln>
                <a:effectLst/>
                <a:uLnTx/>
                <a:uFillTx/>
                <a:latin typeface="+mn-lt"/>
                <a:ea typeface="+mn-ea"/>
                <a:cs typeface="+mn-cs"/>
              </a:rPr>
              <a:t> </a:t>
            </a:r>
          </a:p>
        </p:txBody>
      </p:sp>
    </p:spTree>
    <p:extLst>
      <p:ext uri="{BB962C8B-B14F-4D97-AF65-F5344CB8AC3E}">
        <p14:creationId xmlns:p14="http://schemas.microsoft.com/office/powerpoint/2010/main" val="85993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419" y="1446078"/>
            <a:ext cx="6424552" cy="461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8"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20</a:t>
            </a:r>
          </a:p>
        </p:txBody>
      </p:sp>
      <p:sp>
        <p:nvSpPr>
          <p:cNvPr id="9" name="Subtitle 2"/>
          <p:cNvSpPr txBox="1">
            <a:spLocks/>
          </p:cNvSpPr>
          <p:nvPr/>
        </p:nvSpPr>
        <p:spPr>
          <a:xfrm>
            <a:off x="1545770" y="1045434"/>
            <a:ext cx="9144000" cy="450857"/>
          </a:xfrm>
          <a:prstGeom prst="rect">
            <a:avLst/>
          </a:prstGeom>
        </p:spPr>
        <p:txBody>
          <a:bodyPr vert="horz" lIns="91440" tIns="45720" rIns="91440" bIns="45720" rtlCol="0">
            <a:normAutofit/>
          </a:bodyPr>
          <a:lstStyle/>
          <a:p>
            <a:pPr lvl="0">
              <a:lnSpc>
                <a:spcPct val="90000"/>
              </a:lnSpc>
              <a:spcBef>
                <a:spcPts val="1000"/>
              </a:spcBef>
            </a:pPr>
            <a:r>
              <a:rPr lang="pt-BR" sz="2600" dirty="0">
                <a:solidFill>
                  <a:schemeClr val="accent2">
                    <a:lumMod val="75000"/>
                  </a:schemeClr>
                </a:solidFill>
              </a:rPr>
              <a:t>Vispārīgo rādītāju lapa</a:t>
            </a:r>
            <a:endParaRPr lang="lv-LV" sz="2600" dirty="0">
              <a:solidFill>
                <a:schemeClr val="accent2">
                  <a:lumMod val="75000"/>
                </a:schemeClr>
              </a:solidFill>
            </a:endParaRPr>
          </a:p>
        </p:txBody>
      </p:sp>
      <p:sp>
        <p:nvSpPr>
          <p:cNvPr id="10" name="Subtitle 2"/>
          <p:cNvSpPr txBox="1">
            <a:spLocks/>
          </p:cNvSpPr>
          <p:nvPr/>
        </p:nvSpPr>
        <p:spPr>
          <a:xfrm>
            <a:off x="8647798" y="2811317"/>
            <a:ext cx="2248802" cy="2751283"/>
          </a:xfrm>
          <a:prstGeom prst="rect">
            <a:avLst/>
          </a:prstGeom>
        </p:spPr>
        <p:txBody>
          <a:bodyPr vert="horz" lIns="91440" tIns="45720" rIns="91440" bIns="45720" rtlCol="0">
            <a:noAutofit/>
          </a:bodyPr>
          <a:lstStyle/>
          <a:p>
            <a:pPr>
              <a:lnSpc>
                <a:spcPct val="90000"/>
              </a:lnSpc>
              <a:spcBef>
                <a:spcPts val="1000"/>
              </a:spcBef>
            </a:pPr>
            <a:r>
              <a:rPr lang="lv-LV" sz="2000" dirty="0"/>
              <a:t>Pieejama :</a:t>
            </a:r>
          </a:p>
          <a:p>
            <a:pPr>
              <a:lnSpc>
                <a:spcPct val="90000"/>
              </a:lnSpc>
              <a:spcBef>
                <a:spcPts val="1000"/>
              </a:spcBef>
            </a:pPr>
            <a:r>
              <a:rPr lang="lv-LV" sz="2000" dirty="0" err="1">
                <a:solidFill>
                  <a:schemeClr val="accent1">
                    <a:lumMod val="75000"/>
                  </a:schemeClr>
                </a:solidFill>
                <a:hlinkClick r:id="rId4"/>
              </a:rPr>
              <a:t>www.jurmala.lv</a:t>
            </a:r>
            <a:r>
              <a:rPr lang="lv-LV" sz="2000" dirty="0">
                <a:solidFill>
                  <a:schemeClr val="accent1">
                    <a:lumMod val="75000"/>
                  </a:schemeClr>
                </a:solidFill>
                <a:hlinkClick r:id="rId4"/>
              </a:rPr>
              <a:t>/</a:t>
            </a:r>
            <a:r>
              <a:rPr lang="lv-LV" sz="2000" dirty="0" err="1">
                <a:solidFill>
                  <a:schemeClr val="accent1">
                    <a:lumMod val="75000"/>
                  </a:schemeClr>
                </a:solidFill>
                <a:hlinkClick r:id="rId4"/>
              </a:rPr>
              <a:t>lv</a:t>
            </a:r>
            <a:r>
              <a:rPr lang="lv-LV" sz="2000" dirty="0">
                <a:solidFill>
                  <a:schemeClr val="accent1">
                    <a:lumMod val="75000"/>
                  </a:schemeClr>
                </a:solidFill>
                <a:hlinkClick r:id="rId4"/>
              </a:rPr>
              <a:t>/</a:t>
            </a:r>
            <a:endParaRPr lang="lv-LV" sz="2000" dirty="0">
              <a:solidFill>
                <a:schemeClr val="accent1">
                  <a:lumMod val="75000"/>
                </a:schemeClr>
              </a:solidFill>
            </a:endParaRPr>
          </a:p>
          <a:p>
            <a:pPr>
              <a:lnSpc>
                <a:spcPct val="90000"/>
              </a:lnSpc>
              <a:spcBef>
                <a:spcPts val="1000"/>
              </a:spcBef>
            </a:pPr>
            <a:r>
              <a:rPr lang="lv-LV" sz="2000" dirty="0" err="1">
                <a:solidFill>
                  <a:schemeClr val="accent1">
                    <a:lumMod val="75000"/>
                  </a:schemeClr>
                </a:solidFill>
              </a:rPr>
              <a:t>pasvaldiba/</a:t>
            </a:r>
          </a:p>
          <a:p>
            <a:pPr lvl="0">
              <a:lnSpc>
                <a:spcPct val="90000"/>
              </a:lnSpc>
              <a:spcBef>
                <a:spcPts val="1000"/>
              </a:spcBef>
            </a:pPr>
            <a:r>
              <a:rPr lang="lv-LV" sz="2000" dirty="0">
                <a:solidFill>
                  <a:schemeClr val="accent1">
                    <a:lumMod val="75000"/>
                  </a:schemeClr>
                </a:solidFill>
              </a:rPr>
              <a:t>pakalpojumi/</a:t>
            </a:r>
          </a:p>
          <a:p>
            <a:pPr lvl="0">
              <a:lnSpc>
                <a:spcPct val="90000"/>
              </a:lnSpc>
              <a:spcBef>
                <a:spcPts val="1000"/>
              </a:spcBef>
            </a:pPr>
            <a:r>
              <a:rPr lang="lv-LV" sz="2000" dirty="0" err="1">
                <a:solidFill>
                  <a:schemeClr val="accent1">
                    <a:lumMod val="75000"/>
                  </a:schemeClr>
                </a:solidFill>
              </a:rPr>
              <a:t>sezonas_objekti</a:t>
            </a:r>
            <a:r>
              <a:rPr lang="lv-LV" sz="2000" dirty="0">
                <a:solidFill>
                  <a:schemeClr val="accent1">
                    <a:lumMod val="75000"/>
                  </a:schemeClr>
                </a:solidFill>
              </a:rPr>
              <a:t>/</a:t>
            </a:r>
          </a:p>
        </p:txBody>
      </p:sp>
      <p:sp>
        <p:nvSpPr>
          <p:cNvPr id="11" name="Subtitle 2"/>
          <p:cNvSpPr txBox="1">
            <a:spLocks/>
          </p:cNvSpPr>
          <p:nvPr/>
        </p:nvSpPr>
        <p:spPr>
          <a:xfrm rot="19915344">
            <a:off x="8528588" y="1628604"/>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noProof="0" dirty="0">
                <a:solidFill>
                  <a:srgbClr val="FF0000"/>
                </a:solidFill>
              </a:rPr>
              <a:t>SAGATAVE</a:t>
            </a:r>
            <a:endParaRPr kumimoji="0" lang="lv-LV" sz="3200" b="0" i="0" u="none" strike="noStrike" kern="1200" cap="none" spc="0" normalizeH="0" baseline="0" noProof="0" dirty="0">
              <a:ln>
                <a:noFill/>
              </a:ln>
              <a:solidFill>
                <a:srgbClr val="FF0000"/>
              </a:solidFill>
              <a:effectLst/>
              <a:uLnTx/>
              <a:uFillTx/>
            </a:endParaRPr>
          </a:p>
        </p:txBody>
      </p:sp>
      <p:sp>
        <p:nvSpPr>
          <p:cNvPr id="12"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139324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nvGraphicFramePr>
        <p:xfrm>
          <a:off x="2103121" y="749233"/>
          <a:ext cx="7772401" cy="5494449"/>
        </p:xfrm>
        <a:graphic>
          <a:graphicData uri="http://schemas.openxmlformats.org/presentationml/2006/ole">
            <mc:AlternateContent xmlns:mc="http://schemas.openxmlformats.org/markup-compatibility/2006">
              <mc:Choice xmlns:v="urn:schemas-microsoft-com:vml" Requires="v">
                <p:oleObj name="Acrobat Document" r:id="rId3" imgW="11342857" imgH="8019048" progId="AcroExch.Document.11">
                  <p:embed/>
                </p:oleObj>
              </mc:Choice>
              <mc:Fallback>
                <p:oleObj name="Acrobat Document" r:id="rId3" imgW="11342857" imgH="8019048" progId="AcroExch.Document.11">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1" y="749233"/>
                        <a:ext cx="7772401" cy="5494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21</a:t>
            </a:r>
          </a:p>
        </p:txBody>
      </p:sp>
      <p:sp>
        <p:nvSpPr>
          <p:cNvPr id="12" name="Subtitle 2"/>
          <p:cNvSpPr txBox="1">
            <a:spLocks/>
          </p:cNvSpPr>
          <p:nvPr/>
        </p:nvSpPr>
        <p:spPr>
          <a:xfrm rot="19915344">
            <a:off x="9784373" y="1089255"/>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sp>
        <p:nvSpPr>
          <p:cNvPr id="20" name="Title 1"/>
          <p:cNvSpPr txBox="1">
            <a:spLocks/>
          </p:cNvSpPr>
          <p:nvPr/>
        </p:nvSpPr>
        <p:spPr>
          <a:xfrm>
            <a:off x="774700" y="1690488"/>
            <a:ext cx="1460500" cy="798712"/>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Vispārīgā projekta informācija</a:t>
            </a:r>
          </a:p>
        </p:txBody>
      </p:sp>
      <p:sp>
        <p:nvSpPr>
          <p:cNvPr id="21" name="Title 1"/>
          <p:cNvSpPr txBox="1">
            <a:spLocks/>
          </p:cNvSpPr>
          <p:nvPr/>
        </p:nvSpPr>
        <p:spPr>
          <a:xfrm>
            <a:off x="546100" y="3547923"/>
            <a:ext cx="1689100" cy="741001"/>
          </a:xfrm>
          <a:prstGeom prst="rect">
            <a:avLst/>
          </a:prstGeom>
        </p:spPr>
        <p:txBody>
          <a:bodyPr vert="horz" lIns="91440" tIns="45720" rIns="91440" bIns="45720" rtlCol="0" anchor="b">
            <a:normAutofit fontScale="97500" lnSpcReduction="100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Darba organizācijas galvenie dati</a:t>
            </a:r>
          </a:p>
        </p:txBody>
      </p:sp>
      <p:sp>
        <p:nvSpPr>
          <p:cNvPr id="22" name="Title 1"/>
          <p:cNvSpPr txBox="1">
            <a:spLocks/>
          </p:cNvSpPr>
          <p:nvPr/>
        </p:nvSpPr>
        <p:spPr>
          <a:xfrm>
            <a:off x="9486900" y="2503288"/>
            <a:ext cx="1460500" cy="798712"/>
          </a:xfrm>
          <a:prstGeom prst="rect">
            <a:avLst/>
          </a:prstGeom>
        </p:spPr>
        <p:txBody>
          <a:bodyPr vert="horz" lIns="91440" tIns="45720" rIns="91440" bIns="45720" rtlCol="0" anchor="b">
            <a:normAutofit fontScale="975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Novietnes shēma</a:t>
            </a:r>
          </a:p>
        </p:txBody>
      </p:sp>
      <p:sp>
        <p:nvSpPr>
          <p:cNvPr id="23" name="Title 1"/>
          <p:cNvSpPr txBox="1">
            <a:spLocks/>
          </p:cNvSpPr>
          <p:nvPr/>
        </p:nvSpPr>
        <p:spPr>
          <a:xfrm>
            <a:off x="9512300" y="3773288"/>
            <a:ext cx="2387600" cy="798712"/>
          </a:xfrm>
          <a:prstGeom prst="rect">
            <a:avLst/>
          </a:prstGeom>
        </p:spPr>
        <p:txBody>
          <a:bodyPr vert="horz" lIns="91440" tIns="45720" rIns="91440" bIns="45720" rtlCol="0" anchor="b">
            <a:normAutofit fontScale="90000"/>
          </a:bodyPr>
          <a:lstStyle/>
          <a:p>
            <a:pPr marL="0" marR="0" lvl="0" indent="0" defTabSz="914400" rtl="0" eaLnBrk="1" fontAlgn="auto" latinLnBrk="0" hangingPunct="1">
              <a:lnSpc>
                <a:spcPct val="90000"/>
              </a:lnSpc>
              <a:spcBef>
                <a:spcPct val="0"/>
              </a:spcBef>
              <a:spcAft>
                <a:spcPts val="0"/>
              </a:spcAft>
              <a:buClrTx/>
              <a:buSzTx/>
              <a:buFontTx/>
              <a:buNone/>
              <a:tabLst/>
              <a:defRPr/>
            </a:pPr>
            <a:r>
              <a:rPr lang="lv-LV" dirty="0">
                <a:solidFill>
                  <a:srgbClr val="FF0000"/>
                </a:solidFill>
                <a:latin typeface="+mj-lt"/>
                <a:ea typeface="+mj-ea"/>
                <a:cs typeface="+mj-cs"/>
              </a:rPr>
              <a:t>Pasūtītāja apliecinājums ievērot saistošos noteikumus un paraksts</a:t>
            </a:r>
            <a:endParaRPr kumimoji="0" lang="lv-LV"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24" name="Title 1"/>
          <p:cNvSpPr txBox="1">
            <a:spLocks/>
          </p:cNvSpPr>
          <p:nvPr/>
        </p:nvSpPr>
        <p:spPr>
          <a:xfrm>
            <a:off x="9563100" y="4738488"/>
            <a:ext cx="1460500" cy="798712"/>
          </a:xfrm>
          <a:prstGeom prst="rect">
            <a:avLst/>
          </a:prstGeom>
        </p:spPr>
        <p:txBody>
          <a:bodyPr vert="horz" lIns="91440" tIns="45720" rIns="91440" bIns="45720" rtlCol="0" anchor="b">
            <a:normAutofit fontScale="97500"/>
          </a:bodyPr>
          <a:lstStyle/>
          <a:p>
            <a:pPr marL="0" marR="0" lvl="0" indent="0" defTabSz="914400" rtl="0" eaLnBrk="1" fontAlgn="auto" latinLnBrk="0" hangingPunct="1">
              <a:lnSpc>
                <a:spcPct val="90000"/>
              </a:lnSpc>
              <a:spcBef>
                <a:spcPct val="0"/>
              </a:spcBef>
              <a:spcAft>
                <a:spcPts val="0"/>
              </a:spcAft>
              <a:buClrTx/>
              <a:buSzTx/>
              <a:buFontTx/>
              <a:buNone/>
              <a:tabLst/>
              <a:defRPr/>
            </a:pPr>
            <a:r>
              <a:rPr lang="lv-LV" sz="1600" dirty="0">
                <a:solidFill>
                  <a:srgbClr val="FF0000"/>
                </a:solidFill>
                <a:latin typeface="+mj-lt"/>
                <a:ea typeface="+mj-ea"/>
                <a:cs typeface="+mj-cs"/>
              </a:rPr>
              <a:t>Skaņojumi un projekta akcepts</a:t>
            </a:r>
            <a:endParaRPr kumimoji="0" lang="lv-LV"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15"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14" name="Title 1"/>
          <p:cNvSpPr txBox="1">
            <a:spLocks/>
          </p:cNvSpPr>
          <p:nvPr/>
        </p:nvSpPr>
        <p:spPr>
          <a:xfrm>
            <a:off x="596900" y="4495801"/>
            <a:ext cx="1689100" cy="1765300"/>
          </a:xfrm>
          <a:prstGeom prst="rect">
            <a:avLst/>
          </a:prstGeom>
        </p:spPr>
        <p:txBody>
          <a:bodyPr vert="horz" lIns="91440" tIns="45720" rIns="91440" bIns="45720" rtlCol="0" anchor="b">
            <a:no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Saskaņojums ar zemes īpašnieku (pludmalei</a:t>
            </a:r>
            <a:r>
              <a:rPr kumimoji="0" lang="lv-LV" sz="1600" b="0" i="0" u="none" strike="noStrike" kern="1200" cap="none" spc="0" normalizeH="0" noProof="0" dirty="0">
                <a:ln>
                  <a:noFill/>
                </a:ln>
                <a:solidFill>
                  <a:srgbClr val="FF0000"/>
                </a:solidFill>
                <a:effectLst/>
                <a:uLnTx/>
                <a:uFillTx/>
                <a:latin typeface="+mj-lt"/>
                <a:ea typeface="+mj-ea"/>
                <a:cs typeface="+mj-cs"/>
              </a:rPr>
              <a:t> – Jūrmalas pilsētas domi)</a:t>
            </a:r>
            <a:endParaRPr kumimoji="0" lang="lv-LV" sz="16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85993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22</a:t>
            </a:r>
          </a:p>
        </p:txBody>
      </p:sp>
      <p:pic>
        <p:nvPicPr>
          <p:cNvPr id="5122" name="Picture 2"/>
          <p:cNvPicPr>
            <a:picLocks noChangeAspect="1" noChangeArrowheads="1"/>
          </p:cNvPicPr>
          <p:nvPr/>
        </p:nvPicPr>
        <p:blipFill>
          <a:blip r:embed="rId4" cstate="print"/>
          <a:srcRect/>
          <a:stretch>
            <a:fillRect/>
          </a:stretch>
        </p:blipFill>
        <p:spPr bwMode="auto">
          <a:xfrm>
            <a:off x="1563053" y="2831510"/>
            <a:ext cx="7963132" cy="3255781"/>
          </a:xfrm>
          <a:prstGeom prst="rect">
            <a:avLst/>
          </a:prstGeom>
          <a:noFill/>
          <a:ln w="9525">
            <a:noFill/>
            <a:miter lim="800000"/>
            <a:headEnd/>
            <a:tailEnd/>
          </a:ln>
        </p:spPr>
      </p:pic>
      <p:sp>
        <p:nvSpPr>
          <p:cNvPr id="12"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sp>
        <p:nvSpPr>
          <p:cNvPr id="13" name="Subtitle 2"/>
          <p:cNvSpPr txBox="1">
            <a:spLocks/>
          </p:cNvSpPr>
          <p:nvPr/>
        </p:nvSpPr>
        <p:spPr>
          <a:xfrm>
            <a:off x="1763485" y="1589720"/>
            <a:ext cx="7615645" cy="1114291"/>
          </a:xfrm>
          <a:prstGeom prst="rect">
            <a:avLst/>
          </a:prstGeom>
          <a:ln>
            <a:solidFill>
              <a:schemeClr val="tx1"/>
            </a:solidFill>
          </a:ln>
        </p:spPr>
        <p:txBody>
          <a:bodyPr vert="horz" lIns="91440" tIns="45720" rIns="91440" bIns="45720" rtlCol="0">
            <a:normAutofit/>
          </a:bodyPr>
          <a:lstStyle/>
          <a:p>
            <a:pPr>
              <a:lnSpc>
                <a:spcPct val="90000"/>
              </a:lnSpc>
              <a:spcBef>
                <a:spcPts val="1000"/>
              </a:spcBef>
            </a:pPr>
            <a:r>
              <a:rPr lang="lv-LV" sz="2400" dirty="0"/>
              <a:t>Pludmales objekta uzstādīšanai nepieciešamie pasākumi:</a:t>
            </a:r>
          </a:p>
          <a:p>
            <a:pPr>
              <a:lnSpc>
                <a:spcPct val="90000"/>
              </a:lnSpc>
            </a:pPr>
            <a:r>
              <a:rPr lang="lv-LV" sz="2400" dirty="0"/>
              <a:t>- konstrukciju piegāde un montāža</a:t>
            </a:r>
          </a:p>
          <a:p>
            <a:pPr>
              <a:lnSpc>
                <a:spcPct val="90000"/>
              </a:lnSpc>
            </a:pPr>
            <a:r>
              <a:rPr lang="lv-LV" sz="2400" dirty="0"/>
              <a:t>- konstrukciju demontāža un aizvešana</a:t>
            </a:r>
          </a:p>
          <a:p>
            <a:pPr marL="514350" indent="-514350">
              <a:lnSpc>
                <a:spcPct val="90000"/>
              </a:lnSpc>
              <a:spcBef>
                <a:spcPts val="1000"/>
              </a:spcBef>
            </a:pPr>
            <a:endParaRPr lang="lv-LV" sz="3200" dirty="0"/>
          </a:p>
        </p:txBody>
      </p:sp>
      <p:sp>
        <p:nvSpPr>
          <p:cNvPr id="14" name="Subtitle 2"/>
          <p:cNvSpPr txBox="1">
            <a:spLocks/>
          </p:cNvSpPr>
          <p:nvPr/>
        </p:nvSpPr>
        <p:spPr>
          <a:xfrm>
            <a:off x="7463246" y="5103629"/>
            <a:ext cx="1746068" cy="761594"/>
          </a:xfrm>
          <a:prstGeom prst="rect">
            <a:avLst/>
          </a:prstGeom>
        </p:spPr>
        <p:txBody>
          <a:bodyPr vert="horz" lIns="91440" tIns="45720" rIns="91440" bIns="45720" rtlCol="0">
            <a:normAutofit fontScale="77500" lnSpcReduction="20000"/>
          </a:bodyPr>
          <a:lstStyle/>
          <a:p>
            <a:pPr>
              <a:lnSpc>
                <a:spcPct val="90000"/>
              </a:lnSpc>
              <a:spcBef>
                <a:spcPts val="1000"/>
              </a:spcBef>
            </a:pPr>
            <a:r>
              <a:rPr lang="lv-LV" sz="3200" dirty="0"/>
              <a:t>Plkst. </a:t>
            </a:r>
          </a:p>
          <a:p>
            <a:pPr>
              <a:lnSpc>
                <a:spcPct val="90000"/>
              </a:lnSpc>
              <a:spcBef>
                <a:spcPts val="1000"/>
              </a:spcBef>
            </a:pPr>
            <a:r>
              <a:rPr lang="lv-LV" sz="3200" dirty="0"/>
              <a:t>00.00-08.00</a:t>
            </a:r>
          </a:p>
        </p:txBody>
      </p:sp>
      <p:sp>
        <p:nvSpPr>
          <p:cNvPr id="15" name="Rectangle 14"/>
          <p:cNvSpPr/>
          <p:nvPr/>
        </p:nvSpPr>
        <p:spPr>
          <a:xfrm>
            <a:off x="1920240" y="5303520"/>
            <a:ext cx="3082834" cy="378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18" name="Title 1"/>
          <p:cNvSpPr txBox="1">
            <a:spLocks/>
          </p:cNvSpPr>
          <p:nvPr/>
        </p:nvSpPr>
        <p:spPr>
          <a:xfrm>
            <a:off x="2247900" y="3403600"/>
            <a:ext cx="1231900" cy="406400"/>
          </a:xfrm>
          <a:prstGeom prst="rect">
            <a:avLst/>
          </a:prstGeom>
          <a:solidFill>
            <a:schemeClr val="bg1"/>
          </a:solidFill>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1400" b="1" i="0" u="none" strike="noStrike" kern="1200" cap="none" spc="0" normalizeH="0" baseline="0" noProof="0" dirty="0">
                <a:ln>
                  <a:noFill/>
                </a:ln>
                <a:solidFill>
                  <a:srgbClr val="0070C0"/>
                </a:solidFill>
                <a:effectLst/>
                <a:uLnTx/>
                <a:uFillTx/>
                <a:latin typeface="+mj-lt"/>
                <a:ea typeface="+mj-ea"/>
                <a:cs typeface="+mj-cs"/>
              </a:rPr>
              <a:t>15.05.2017</a:t>
            </a:r>
          </a:p>
        </p:txBody>
      </p:sp>
      <p:sp>
        <p:nvSpPr>
          <p:cNvPr id="19" name="Title 1"/>
          <p:cNvSpPr txBox="1">
            <a:spLocks/>
          </p:cNvSpPr>
          <p:nvPr/>
        </p:nvSpPr>
        <p:spPr>
          <a:xfrm>
            <a:off x="1905000" y="3403600"/>
            <a:ext cx="3619500" cy="406400"/>
          </a:xfrm>
          <a:prstGeom prst="rect">
            <a:avLst/>
          </a:prstGeom>
          <a:solidFill>
            <a:schemeClr val="bg1"/>
          </a:solidFill>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lv-LV" b="1" dirty="0">
                <a:solidFill>
                  <a:srgbClr val="0070C0"/>
                </a:solidFill>
                <a:latin typeface="+mj-lt"/>
                <a:ea typeface="+mj-ea"/>
                <a:cs typeface="+mj-cs"/>
              </a:rPr>
              <a:t>NO </a:t>
            </a:r>
            <a:r>
              <a:rPr kumimoji="0" lang="lv-LV" b="1" i="0" u="none" strike="noStrike" kern="1200" cap="none" spc="0" normalizeH="0" baseline="0" noProof="0" dirty="0">
                <a:ln>
                  <a:noFill/>
                </a:ln>
                <a:solidFill>
                  <a:srgbClr val="0070C0"/>
                </a:solidFill>
                <a:effectLst/>
                <a:uLnTx/>
                <a:uFillTx/>
                <a:latin typeface="+mj-lt"/>
                <a:ea typeface="+mj-ea"/>
                <a:cs typeface="+mj-cs"/>
              </a:rPr>
              <a:t>15.05.2017 LĪDZ 15.09.2017.</a:t>
            </a:r>
          </a:p>
        </p:txBody>
      </p:sp>
      <p:sp>
        <p:nvSpPr>
          <p:cNvPr id="20" name="Title 1"/>
          <p:cNvSpPr txBox="1">
            <a:spLocks/>
          </p:cNvSpPr>
          <p:nvPr/>
        </p:nvSpPr>
        <p:spPr>
          <a:xfrm>
            <a:off x="5638800" y="3340100"/>
            <a:ext cx="3149600" cy="228600"/>
          </a:xfrm>
          <a:prstGeom prst="rect">
            <a:avLst/>
          </a:prstGeom>
          <a:solidFill>
            <a:schemeClr val="bg1"/>
          </a:solidFill>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lv-LV" sz="1400" b="1" dirty="0">
                <a:solidFill>
                  <a:srgbClr val="0070C0"/>
                </a:solidFill>
                <a:latin typeface="+mj-lt"/>
                <a:ea typeface="+mj-ea"/>
                <a:cs typeface="+mj-cs"/>
              </a:rPr>
              <a:t>NO </a:t>
            </a:r>
            <a:r>
              <a:rPr kumimoji="0" lang="lv-LV" sz="1400" b="1" i="0" u="none" strike="noStrike" kern="1200" cap="none" spc="0" normalizeH="0" baseline="0" noProof="0" dirty="0">
                <a:ln>
                  <a:noFill/>
                </a:ln>
                <a:solidFill>
                  <a:srgbClr val="0070C0"/>
                </a:solidFill>
                <a:effectLst/>
                <a:uLnTx/>
                <a:uFillTx/>
                <a:latin typeface="+mj-lt"/>
                <a:ea typeface="+mj-ea"/>
                <a:cs typeface="+mj-cs"/>
              </a:rPr>
              <a:t>01.05.2017 LĪDZ 15.05.2017.</a:t>
            </a:r>
          </a:p>
        </p:txBody>
      </p:sp>
      <p:sp>
        <p:nvSpPr>
          <p:cNvPr id="21" name="Title 1"/>
          <p:cNvSpPr txBox="1">
            <a:spLocks/>
          </p:cNvSpPr>
          <p:nvPr/>
        </p:nvSpPr>
        <p:spPr>
          <a:xfrm>
            <a:off x="5676900" y="3797300"/>
            <a:ext cx="3149600" cy="228600"/>
          </a:xfrm>
          <a:prstGeom prst="rect">
            <a:avLst/>
          </a:prstGeom>
          <a:solidFill>
            <a:schemeClr val="bg1"/>
          </a:solidFill>
        </p:spPr>
        <p:txBody>
          <a:bodyPr vert="horz" lIns="91440" tIns="45720" rIns="91440" bIns="45720" rtlCol="0" anchor="b">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lv-LV" sz="1400" b="1" dirty="0">
                <a:solidFill>
                  <a:srgbClr val="0070C0"/>
                </a:solidFill>
                <a:latin typeface="+mj-lt"/>
                <a:ea typeface="+mj-ea"/>
                <a:cs typeface="+mj-cs"/>
              </a:rPr>
              <a:t>NO </a:t>
            </a:r>
            <a:r>
              <a:rPr kumimoji="0" lang="lv-LV" sz="1400" b="1" i="0" u="none" strike="noStrike" kern="1200" cap="none" spc="0" normalizeH="0" baseline="0" noProof="0" dirty="0">
                <a:ln>
                  <a:noFill/>
                </a:ln>
                <a:solidFill>
                  <a:srgbClr val="0070C0"/>
                </a:solidFill>
                <a:effectLst/>
                <a:uLnTx/>
                <a:uFillTx/>
                <a:latin typeface="+mj-lt"/>
                <a:ea typeface="+mj-ea"/>
                <a:cs typeface="+mj-cs"/>
              </a:rPr>
              <a:t>15.09.2017 LĪDZ 30.09.2017.</a:t>
            </a:r>
          </a:p>
        </p:txBody>
      </p:sp>
    </p:spTree>
    <p:extLst>
      <p:ext uri="{BB962C8B-B14F-4D97-AF65-F5344CB8AC3E}">
        <p14:creationId xmlns:p14="http://schemas.microsoft.com/office/powerpoint/2010/main" val="85993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p:cNvGraphicFramePr>
            <a:graphicFrameLocks noChangeAspect="1"/>
          </p:cNvGraphicFramePr>
          <p:nvPr/>
        </p:nvGraphicFramePr>
        <p:xfrm>
          <a:off x="2076994" y="1175657"/>
          <a:ext cx="7647816" cy="5406378"/>
        </p:xfrm>
        <a:graphic>
          <a:graphicData uri="http://schemas.openxmlformats.org/presentationml/2006/ole">
            <mc:AlternateContent xmlns:mc="http://schemas.openxmlformats.org/markup-compatibility/2006">
              <mc:Choice xmlns:v="urn:schemas-microsoft-com:vml" Requires="v">
                <p:oleObj name="Acrobat Document" r:id="rId3" imgW="11342857" imgH="8019048" progId="AcroExch.Document.11">
                  <p:embed/>
                </p:oleObj>
              </mc:Choice>
              <mc:Fallback>
                <p:oleObj name="Acrobat Document" r:id="rId3" imgW="11342857" imgH="8019048" progId="AcroExch.Document.11">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994" y="1175657"/>
                        <a:ext cx="7647816" cy="5406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23</a:t>
            </a:r>
          </a:p>
        </p:txBody>
      </p:sp>
      <p:sp>
        <p:nvSpPr>
          <p:cNvPr id="7" name="Subtitle 2"/>
          <p:cNvSpPr txBox="1">
            <a:spLocks/>
          </p:cNvSpPr>
          <p:nvPr/>
        </p:nvSpPr>
        <p:spPr>
          <a:xfrm>
            <a:off x="1545770" y="1045434"/>
            <a:ext cx="9144000" cy="495983"/>
          </a:xfrm>
          <a:prstGeom prst="rect">
            <a:avLst/>
          </a:prstGeom>
        </p:spPr>
        <p:txBody>
          <a:bodyPr vert="horz" lIns="91440" tIns="45720" rIns="91440" bIns="45720" rtlCol="0">
            <a:normAutofit/>
          </a:bodyPr>
          <a:lstStyle/>
          <a:p>
            <a:pPr>
              <a:lnSpc>
                <a:spcPct val="90000"/>
              </a:lnSpc>
              <a:spcBef>
                <a:spcPts val="1000"/>
              </a:spcBef>
            </a:pPr>
            <a:r>
              <a:rPr lang="lv-LV" sz="2600" dirty="0">
                <a:solidFill>
                  <a:schemeClr val="accent2">
                    <a:lumMod val="75000"/>
                  </a:schemeClr>
                </a:solidFill>
              </a:rPr>
              <a:t>Elementu izvietojums plānā, vizuālais risinājums</a:t>
            </a:r>
          </a:p>
        </p:txBody>
      </p:sp>
      <p:sp>
        <p:nvSpPr>
          <p:cNvPr id="12"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sp>
        <p:nvSpPr>
          <p:cNvPr id="9" name="Title 1"/>
          <p:cNvSpPr txBox="1">
            <a:spLocks/>
          </p:cNvSpPr>
          <p:nvPr/>
        </p:nvSpPr>
        <p:spPr>
          <a:xfrm>
            <a:off x="723900" y="2287388"/>
            <a:ext cx="1460500" cy="798712"/>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Esošās situācijas fotofiksācijas</a:t>
            </a:r>
          </a:p>
        </p:txBody>
      </p:sp>
      <p:sp>
        <p:nvSpPr>
          <p:cNvPr id="10" name="Title 1"/>
          <p:cNvSpPr txBox="1">
            <a:spLocks/>
          </p:cNvSpPr>
          <p:nvPr/>
        </p:nvSpPr>
        <p:spPr>
          <a:xfrm>
            <a:off x="736600" y="4636888"/>
            <a:ext cx="1460500" cy="798712"/>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Objekta</a:t>
            </a:r>
            <a:r>
              <a:rPr kumimoji="0" lang="lv-LV" sz="1600" b="0" i="0" u="none" strike="noStrike" kern="1200" cap="none" spc="0" normalizeH="0" noProof="0" dirty="0">
                <a:ln>
                  <a:noFill/>
                </a:ln>
                <a:solidFill>
                  <a:srgbClr val="FF0000"/>
                </a:solidFill>
                <a:effectLst/>
                <a:uLnTx/>
                <a:uFillTx/>
                <a:latin typeface="+mj-lt"/>
                <a:ea typeface="+mj-ea"/>
                <a:cs typeface="+mj-cs"/>
              </a:rPr>
              <a:t> plāns ar elementu eksplikāciju</a:t>
            </a:r>
            <a:endParaRPr kumimoji="0" lang="lv-LV"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Title 1"/>
          <p:cNvSpPr txBox="1">
            <a:spLocks/>
          </p:cNvSpPr>
          <p:nvPr/>
        </p:nvSpPr>
        <p:spPr>
          <a:xfrm>
            <a:off x="9423400" y="3214488"/>
            <a:ext cx="1854200" cy="1459112"/>
          </a:xfrm>
          <a:prstGeom prst="rect">
            <a:avLst/>
          </a:prstGeom>
        </p:spPr>
        <p:txBody>
          <a:bodyPr vert="horz" lIns="91440" tIns="45720" rIns="91440" bIns="45720" rtlCol="0" anchor="b">
            <a:normAutofit fontScale="975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Elementu eksplikācija ar vizuālajiem paraugiem,</a:t>
            </a:r>
            <a:r>
              <a:rPr kumimoji="0" lang="lv-LV" sz="1600" b="0" i="0" u="none" strike="noStrike" kern="1200" cap="none" spc="0" normalizeH="0" noProof="0" dirty="0">
                <a:ln>
                  <a:noFill/>
                </a:ln>
                <a:solidFill>
                  <a:srgbClr val="FF0000"/>
                </a:solidFill>
                <a:effectLst/>
                <a:uLnTx/>
                <a:uFillTx/>
                <a:latin typeface="+mj-lt"/>
                <a:ea typeface="+mj-ea"/>
                <a:cs typeface="+mj-cs"/>
              </a:rPr>
              <a:t> terases konstruktīvajiem mezgliem</a:t>
            </a:r>
            <a:endParaRPr kumimoji="0" lang="lv-LV"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13"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24</a:t>
            </a:r>
          </a:p>
        </p:txBody>
      </p:sp>
      <p:sp>
        <p:nvSpPr>
          <p:cNvPr id="7" name="Subtitle 2"/>
          <p:cNvSpPr txBox="1">
            <a:spLocks/>
          </p:cNvSpPr>
          <p:nvPr/>
        </p:nvSpPr>
        <p:spPr>
          <a:xfrm>
            <a:off x="1545770" y="1045434"/>
            <a:ext cx="9144000" cy="495983"/>
          </a:xfrm>
          <a:prstGeom prst="rect">
            <a:avLst/>
          </a:prstGeom>
        </p:spPr>
        <p:txBody>
          <a:bodyPr vert="horz" lIns="91440" tIns="45720" rIns="91440" bIns="45720" rtlCol="0">
            <a:normAutofit/>
          </a:bodyPr>
          <a:lstStyle/>
          <a:p>
            <a:pPr>
              <a:lnSpc>
                <a:spcPct val="90000"/>
              </a:lnSpc>
              <a:spcBef>
                <a:spcPts val="1000"/>
              </a:spcBef>
            </a:pPr>
            <a:r>
              <a:rPr lang="lv-LV" sz="2600" dirty="0">
                <a:solidFill>
                  <a:schemeClr val="accent2">
                    <a:lumMod val="75000"/>
                  </a:schemeClr>
                </a:solidFill>
              </a:rPr>
              <a:t>Informācija par izstrādājumu no rūpnīcu katalogiem</a:t>
            </a:r>
            <a:endParaRPr lang="lv-LV" sz="2600" dirty="0"/>
          </a:p>
        </p:txBody>
      </p:sp>
      <p:sp>
        <p:nvSpPr>
          <p:cNvPr id="12" name="Subtitle 2"/>
          <p:cNvSpPr txBox="1">
            <a:spLocks/>
          </p:cNvSpPr>
          <p:nvPr/>
        </p:nvSpPr>
        <p:spPr>
          <a:xfrm rot="19915344">
            <a:off x="9822473" y="1406756"/>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dirty="0">
                <a:solidFill>
                  <a:schemeClr val="accent2">
                    <a:lumMod val="75000"/>
                  </a:schemeClr>
                </a:solidFill>
              </a:rPr>
              <a:t>PARAUGS</a:t>
            </a:r>
            <a:endParaRPr kumimoji="0" lang="lv-LV" sz="3200" b="0" i="0" u="none" strike="noStrike" kern="1200" cap="none" spc="0" normalizeH="0" baseline="0" noProof="0" dirty="0">
              <a:ln>
                <a:noFill/>
              </a:ln>
              <a:solidFill>
                <a:schemeClr val="accent2">
                  <a:lumMod val="75000"/>
                </a:schemeClr>
              </a:solidFill>
              <a:effectLst/>
              <a:uLnTx/>
              <a:uFillTx/>
            </a:endParaRPr>
          </a:p>
        </p:txBody>
      </p:sp>
      <p:pic>
        <p:nvPicPr>
          <p:cNvPr id="8198" name="Picture 6"/>
          <p:cNvPicPr>
            <a:picLocks noChangeAspect="1" noChangeArrowheads="1"/>
          </p:cNvPicPr>
          <p:nvPr/>
        </p:nvPicPr>
        <p:blipFill>
          <a:blip r:embed="rId4" cstate="print"/>
          <a:srcRect/>
          <a:stretch>
            <a:fillRect/>
          </a:stretch>
        </p:blipFill>
        <p:spPr bwMode="auto">
          <a:xfrm>
            <a:off x="2424114" y="1518357"/>
            <a:ext cx="3290886" cy="4631617"/>
          </a:xfrm>
          <a:prstGeom prst="rect">
            <a:avLst/>
          </a:prstGeom>
          <a:noFill/>
          <a:ln w="9525">
            <a:noFill/>
            <a:miter lim="800000"/>
            <a:headEnd/>
            <a:tailEnd/>
          </a:ln>
        </p:spPr>
      </p:pic>
      <p:pic>
        <p:nvPicPr>
          <p:cNvPr id="8200" name="Picture 8"/>
          <p:cNvPicPr>
            <a:picLocks noChangeAspect="1" noChangeArrowheads="1"/>
          </p:cNvPicPr>
          <p:nvPr/>
        </p:nvPicPr>
        <p:blipFill>
          <a:blip r:embed="rId5" cstate="print"/>
          <a:srcRect/>
          <a:stretch>
            <a:fillRect/>
          </a:stretch>
        </p:blipFill>
        <p:spPr bwMode="auto">
          <a:xfrm>
            <a:off x="5873750" y="1523999"/>
            <a:ext cx="3292263" cy="4645025"/>
          </a:xfrm>
          <a:prstGeom prst="rect">
            <a:avLst/>
          </a:prstGeom>
          <a:noFill/>
          <a:ln w="9525">
            <a:noFill/>
            <a:miter lim="800000"/>
            <a:headEnd/>
            <a:tailEnd/>
          </a:ln>
        </p:spPr>
      </p:pic>
      <p:sp>
        <p:nvSpPr>
          <p:cNvPr id="18" name="Title 1"/>
          <p:cNvSpPr txBox="1">
            <a:spLocks/>
          </p:cNvSpPr>
          <p:nvPr/>
        </p:nvSpPr>
        <p:spPr>
          <a:xfrm>
            <a:off x="850900" y="3430388"/>
            <a:ext cx="1460500" cy="798712"/>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Telts </a:t>
            </a:r>
            <a:r>
              <a:rPr kumimoji="0" lang="lv-LV" sz="1600" b="0" i="0" u="none" strike="noStrike" kern="1200" cap="none" spc="0" normalizeH="0" baseline="0" noProof="0" dirty="0" err="1">
                <a:ln>
                  <a:noFill/>
                </a:ln>
                <a:solidFill>
                  <a:srgbClr val="FF0000"/>
                </a:solidFill>
                <a:effectLst/>
                <a:uLnTx/>
                <a:uFillTx/>
                <a:latin typeface="+mj-lt"/>
                <a:ea typeface="+mj-ea"/>
                <a:cs typeface="+mj-cs"/>
              </a:rPr>
              <a:t>tehnisk</a:t>
            </a:r>
            <a:r>
              <a:rPr lang="lv-LV" sz="1600" dirty="0">
                <a:solidFill>
                  <a:srgbClr val="FF0000"/>
                </a:solidFill>
                <a:latin typeface="+mj-lt"/>
                <a:ea typeface="+mj-ea"/>
                <a:cs typeface="+mj-cs"/>
              </a:rPr>
              <a:t>ā informācija</a:t>
            </a:r>
            <a:endParaRPr kumimoji="0" lang="lv-LV"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19" name="Title 1"/>
          <p:cNvSpPr txBox="1">
            <a:spLocks/>
          </p:cNvSpPr>
          <p:nvPr/>
        </p:nvSpPr>
        <p:spPr>
          <a:xfrm>
            <a:off x="9250405" y="2950737"/>
            <a:ext cx="1854200" cy="1459112"/>
          </a:xfrm>
          <a:prstGeom prst="rect">
            <a:avLst/>
          </a:prstGeom>
        </p:spPr>
        <p:txBody>
          <a:bodyPr vert="horz" lIns="91440" tIns="45720" rIns="91440" bIns="45720" rtlCol="0" anchor="b">
            <a:normAutofit fontScale="975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lv-LV" sz="1600" b="0" i="0" u="none" strike="noStrike" kern="1200" cap="none" spc="0" normalizeH="0" baseline="0" noProof="0" dirty="0">
                <a:ln>
                  <a:noFill/>
                </a:ln>
                <a:solidFill>
                  <a:srgbClr val="FF0000"/>
                </a:solidFill>
                <a:effectLst/>
                <a:uLnTx/>
                <a:uFillTx/>
                <a:latin typeface="+mj-lt"/>
                <a:ea typeface="+mj-ea"/>
                <a:cs typeface="+mj-cs"/>
              </a:rPr>
              <a:t>Saulessargu</a:t>
            </a:r>
            <a:r>
              <a:rPr kumimoji="0" lang="lv-LV" sz="1600" b="0" i="0" u="none" strike="noStrike" kern="1200" cap="none" spc="0" normalizeH="0" noProof="0" dirty="0">
                <a:ln>
                  <a:noFill/>
                </a:ln>
                <a:solidFill>
                  <a:srgbClr val="FF0000"/>
                </a:solidFill>
                <a:effectLst/>
                <a:uLnTx/>
                <a:uFillTx/>
                <a:latin typeface="+mj-lt"/>
                <a:ea typeface="+mj-ea"/>
                <a:cs typeface="+mj-cs"/>
              </a:rPr>
              <a:t> tehniskā informācija</a:t>
            </a:r>
            <a:endParaRPr kumimoji="0" lang="lv-LV"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13"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25</a:t>
            </a:r>
          </a:p>
        </p:txBody>
      </p:sp>
      <p:sp>
        <p:nvSpPr>
          <p:cNvPr id="7" name="Subtitle 2"/>
          <p:cNvSpPr txBox="1">
            <a:spLocks/>
          </p:cNvSpPr>
          <p:nvPr/>
        </p:nvSpPr>
        <p:spPr>
          <a:xfrm>
            <a:off x="1545770" y="1045434"/>
            <a:ext cx="9144000" cy="1655762"/>
          </a:xfrm>
          <a:prstGeom prst="rect">
            <a:avLst/>
          </a:prstGeom>
        </p:spPr>
        <p:txBody>
          <a:bodyPr vert="horz" lIns="91440" tIns="45720" rIns="91440" bIns="45720" rtlCol="0">
            <a:normAutofit/>
          </a:bodyPr>
          <a:lstStyle/>
          <a:p>
            <a:pPr lvl="0">
              <a:lnSpc>
                <a:spcPct val="90000"/>
              </a:lnSpc>
              <a:spcBef>
                <a:spcPts val="1000"/>
              </a:spcBef>
            </a:pPr>
            <a:r>
              <a:rPr lang="lv-LV" sz="3200" dirty="0"/>
              <a:t>5. Atzīme par būvdarbu uzsākšanas nosacījumu izpildi</a:t>
            </a:r>
            <a:r>
              <a:rPr kumimoji="0" lang="lv-LV" sz="3200" b="0" i="0" u="none" strike="noStrike" kern="1200" cap="none" spc="0" normalizeH="0" baseline="0" noProof="0" dirty="0">
                <a:ln>
                  <a:noFill/>
                </a:ln>
                <a:effectLst/>
                <a:uLnTx/>
                <a:uFillTx/>
                <a:latin typeface="+mn-lt"/>
                <a:ea typeface="+mn-ea"/>
                <a:cs typeface="+mn-cs"/>
              </a:rPr>
              <a:t> </a:t>
            </a:r>
          </a:p>
        </p:txBody>
      </p:sp>
      <p:sp>
        <p:nvSpPr>
          <p:cNvPr id="8" name="Subtitle 2"/>
          <p:cNvSpPr txBox="1">
            <a:spLocks/>
          </p:cNvSpPr>
          <p:nvPr/>
        </p:nvSpPr>
        <p:spPr>
          <a:xfrm rot="19915344">
            <a:off x="9822473" y="1871204"/>
            <a:ext cx="1955946" cy="618280"/>
          </a:xfrm>
          <a:prstGeom prst="rect">
            <a:avLst/>
          </a:prstGeom>
        </p:spPr>
        <p:txBody>
          <a:bodyPr vert="horz" lIns="91440" tIns="45720" rIns="91440" bIns="45720" rtlCol="0">
            <a:normAutofit/>
          </a:bodyPr>
          <a:lstStyle/>
          <a:p>
            <a:pPr lvl="0">
              <a:lnSpc>
                <a:spcPct val="90000"/>
              </a:lnSpc>
              <a:spcBef>
                <a:spcPts val="1000"/>
              </a:spcBef>
            </a:pPr>
            <a:r>
              <a:rPr lang="lv-LV" sz="3200" noProof="0" dirty="0">
                <a:solidFill>
                  <a:schemeClr val="accent2">
                    <a:lumMod val="75000"/>
                  </a:schemeClr>
                </a:solidFill>
              </a:rPr>
              <a:t>VEIDLAPA</a:t>
            </a:r>
            <a:endParaRPr kumimoji="0" lang="lv-LV" sz="3200" b="0" i="0" u="none" strike="noStrike" kern="1200" cap="none" spc="0" normalizeH="0" baseline="0" noProof="0" dirty="0">
              <a:ln>
                <a:noFill/>
              </a:ln>
              <a:solidFill>
                <a:schemeClr val="accent2">
                  <a:lumMod val="75000"/>
                </a:schemeClr>
              </a:solidFill>
              <a:effectLst/>
              <a:uLnTx/>
              <a:uFillTx/>
            </a:endParaRP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pic>
        <p:nvPicPr>
          <p:cNvPr id="50178" name="Picture 2"/>
          <p:cNvPicPr>
            <a:picLocks noChangeAspect="1" noChangeArrowheads="1"/>
          </p:cNvPicPr>
          <p:nvPr/>
        </p:nvPicPr>
        <p:blipFill>
          <a:blip r:embed="rId4" cstate="print"/>
          <a:srcRect/>
          <a:stretch>
            <a:fillRect/>
          </a:stretch>
        </p:blipFill>
        <p:spPr bwMode="auto">
          <a:xfrm>
            <a:off x="2383972" y="1618913"/>
            <a:ext cx="7079343" cy="4849697"/>
          </a:xfrm>
          <a:prstGeom prst="rect">
            <a:avLst/>
          </a:prstGeom>
          <a:noFill/>
          <a:ln w="9525">
            <a:noFill/>
            <a:miter lim="800000"/>
            <a:headEnd/>
            <a:tailEnd/>
          </a:ln>
        </p:spPr>
      </p:pic>
      <p:sp>
        <p:nvSpPr>
          <p:cNvPr id="11" name="Subtitle 2"/>
          <p:cNvSpPr txBox="1">
            <a:spLocks/>
          </p:cNvSpPr>
          <p:nvPr/>
        </p:nvSpPr>
        <p:spPr>
          <a:xfrm>
            <a:off x="9750885" y="2854865"/>
            <a:ext cx="2248802" cy="2751283"/>
          </a:xfrm>
          <a:prstGeom prst="rect">
            <a:avLst/>
          </a:prstGeom>
        </p:spPr>
        <p:txBody>
          <a:bodyPr vert="horz" lIns="91440" tIns="45720" rIns="91440" bIns="45720" rtlCol="0">
            <a:noAutofit/>
          </a:bodyPr>
          <a:lstStyle/>
          <a:p>
            <a:pPr>
              <a:lnSpc>
                <a:spcPct val="90000"/>
              </a:lnSpc>
            </a:pPr>
            <a:r>
              <a:rPr lang="lv-LV" sz="2000" dirty="0"/>
              <a:t>Pieejama :</a:t>
            </a:r>
          </a:p>
          <a:p>
            <a:pPr>
              <a:lnSpc>
                <a:spcPct val="90000"/>
              </a:lnSpc>
            </a:pPr>
            <a:r>
              <a:rPr lang="lv-LV" sz="2000" dirty="0" err="1">
                <a:solidFill>
                  <a:schemeClr val="accent1">
                    <a:lumMod val="75000"/>
                  </a:schemeClr>
                </a:solidFill>
                <a:hlinkClick r:id="rId5"/>
              </a:rPr>
              <a:t>www.jurmala.lv</a:t>
            </a:r>
            <a:r>
              <a:rPr lang="lv-LV" sz="2000" dirty="0">
                <a:solidFill>
                  <a:schemeClr val="accent1">
                    <a:lumMod val="75000"/>
                  </a:schemeClr>
                </a:solidFill>
                <a:hlinkClick r:id="rId5"/>
              </a:rPr>
              <a:t>/</a:t>
            </a:r>
            <a:r>
              <a:rPr lang="lv-LV" sz="2000" dirty="0" err="1">
                <a:solidFill>
                  <a:schemeClr val="accent1">
                    <a:lumMod val="75000"/>
                  </a:schemeClr>
                </a:solidFill>
                <a:hlinkClick r:id="rId5"/>
              </a:rPr>
              <a:t>lv</a:t>
            </a:r>
            <a:r>
              <a:rPr lang="lv-LV" sz="2000" dirty="0">
                <a:solidFill>
                  <a:schemeClr val="accent1">
                    <a:lumMod val="75000"/>
                  </a:schemeClr>
                </a:solidFill>
                <a:hlinkClick r:id="rId5"/>
              </a:rPr>
              <a:t>/</a:t>
            </a:r>
            <a:r>
              <a:rPr lang="lv-LV" sz="2000" dirty="0" err="1">
                <a:solidFill>
                  <a:schemeClr val="accent1">
                    <a:lumMod val="75000"/>
                  </a:schemeClr>
                </a:solidFill>
                <a:hlinkClick r:id="rId5"/>
              </a:rPr>
              <a:t>buvnieciba</a:t>
            </a:r>
            <a:r>
              <a:rPr lang="lv-LV" sz="2000" dirty="0">
                <a:solidFill>
                  <a:schemeClr val="accent1">
                    <a:lumMod val="75000"/>
                  </a:schemeClr>
                </a:solidFill>
                <a:hlinkClick r:id="rId5"/>
              </a:rPr>
              <a:t>/</a:t>
            </a:r>
            <a:endParaRPr lang="lv-LV" sz="2000" dirty="0">
              <a:solidFill>
                <a:schemeClr val="accent1">
                  <a:lumMod val="75000"/>
                </a:schemeClr>
              </a:solidFill>
            </a:endParaRPr>
          </a:p>
          <a:p>
            <a:pPr>
              <a:lnSpc>
                <a:spcPct val="90000"/>
              </a:lnSpc>
            </a:pPr>
            <a:r>
              <a:rPr lang="lv-LV" sz="2000" dirty="0" err="1">
                <a:solidFill>
                  <a:schemeClr val="accent1">
                    <a:lumMod val="75000"/>
                  </a:schemeClr>
                </a:solidFill>
              </a:rPr>
              <a:t>iesniegumu_veidlapas</a:t>
            </a:r>
            <a:r>
              <a:rPr lang="lv-LV" sz="2000" dirty="0">
                <a:solidFill>
                  <a:schemeClr val="accent1">
                    <a:lumMod val="75000"/>
                  </a:schemeClr>
                </a:solidFill>
              </a:rPr>
              <a:t>/</a:t>
            </a:r>
          </a:p>
          <a:p>
            <a:pPr>
              <a:lnSpc>
                <a:spcPct val="90000"/>
              </a:lnSpc>
            </a:pPr>
            <a:r>
              <a:rPr lang="lv-LV" sz="2000" dirty="0">
                <a:solidFill>
                  <a:schemeClr val="accent1">
                    <a:lumMod val="75000"/>
                  </a:schemeClr>
                </a:solidFill>
              </a:rPr>
              <a:t>atzīme par būvdarbu nosacījumu </a:t>
            </a:r>
          </a:p>
          <a:p>
            <a:pPr>
              <a:lnSpc>
                <a:spcPct val="90000"/>
              </a:lnSpc>
            </a:pPr>
            <a:r>
              <a:rPr lang="lv-LV" sz="2000" dirty="0">
                <a:solidFill>
                  <a:schemeClr val="accent1">
                    <a:lumMod val="75000"/>
                  </a:schemeClr>
                </a:solidFill>
              </a:rPr>
              <a:t>izpildi</a:t>
            </a:r>
          </a:p>
        </p:txBody>
      </p:sp>
    </p:spTree>
    <p:extLst>
      <p:ext uri="{BB962C8B-B14F-4D97-AF65-F5344CB8AC3E}">
        <p14:creationId xmlns:p14="http://schemas.microsoft.com/office/powerpoint/2010/main" val="85993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26</a:t>
            </a:r>
          </a:p>
        </p:txBody>
      </p:sp>
      <p:sp>
        <p:nvSpPr>
          <p:cNvPr id="7" name="Subtitle 2"/>
          <p:cNvSpPr txBox="1">
            <a:spLocks/>
          </p:cNvSpPr>
          <p:nvPr/>
        </p:nvSpPr>
        <p:spPr>
          <a:xfrm>
            <a:off x="1545770" y="1045434"/>
            <a:ext cx="9144000" cy="1655762"/>
          </a:xfrm>
          <a:prstGeom prst="rect">
            <a:avLst/>
          </a:prstGeom>
        </p:spPr>
        <p:txBody>
          <a:bodyPr vert="horz" lIns="91440" tIns="45720" rIns="91440" bIns="45720" rtlCol="0">
            <a:normAutofit/>
          </a:bodyPr>
          <a:lstStyle/>
          <a:p>
            <a:pPr lvl="0">
              <a:lnSpc>
                <a:spcPct val="90000"/>
              </a:lnSpc>
              <a:spcBef>
                <a:spcPts val="1000"/>
              </a:spcBef>
            </a:pPr>
            <a:r>
              <a:rPr lang="lv-LV" sz="3200" dirty="0"/>
              <a:t>5. Atzīme par būvdarbu uzsākšanas nosacījumu izpildi</a:t>
            </a:r>
          </a:p>
          <a:p>
            <a:pPr lvl="0">
              <a:lnSpc>
                <a:spcPct val="90000"/>
              </a:lnSpc>
              <a:spcBef>
                <a:spcPts val="1000"/>
              </a:spcBef>
            </a:pPr>
            <a:r>
              <a:rPr lang="lv-LV" sz="2600" dirty="0">
                <a:solidFill>
                  <a:schemeClr val="accent2">
                    <a:lumMod val="75000"/>
                  </a:schemeClr>
                </a:solidFill>
              </a:rPr>
              <a:t>PLUDMALEI </a:t>
            </a: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pic>
        <p:nvPicPr>
          <p:cNvPr id="51204" name="Picture 4"/>
          <p:cNvPicPr>
            <a:picLocks noChangeAspect="1" noChangeArrowheads="1"/>
          </p:cNvPicPr>
          <p:nvPr/>
        </p:nvPicPr>
        <p:blipFill>
          <a:blip r:embed="rId4" cstate="print"/>
          <a:srcRect/>
          <a:stretch>
            <a:fillRect/>
          </a:stretch>
        </p:blipFill>
        <p:spPr bwMode="auto">
          <a:xfrm>
            <a:off x="1612446" y="2158710"/>
            <a:ext cx="9316811" cy="3458318"/>
          </a:xfrm>
          <a:prstGeom prst="rect">
            <a:avLst/>
          </a:prstGeom>
          <a:noFill/>
          <a:ln w="9525">
            <a:noFill/>
            <a:miter lim="800000"/>
            <a:headEnd/>
            <a:tailEnd/>
          </a:ln>
        </p:spPr>
      </p:pic>
      <p:sp>
        <p:nvSpPr>
          <p:cNvPr id="12" name="Title 1"/>
          <p:cNvSpPr txBox="1">
            <a:spLocks/>
          </p:cNvSpPr>
          <p:nvPr/>
        </p:nvSpPr>
        <p:spPr>
          <a:xfrm>
            <a:off x="1576162" y="2532792"/>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3" name="Title 1"/>
          <p:cNvSpPr txBox="1">
            <a:spLocks/>
          </p:cNvSpPr>
          <p:nvPr/>
        </p:nvSpPr>
        <p:spPr>
          <a:xfrm>
            <a:off x="4310742" y="3077029"/>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9" name="Title 1"/>
          <p:cNvSpPr txBox="1">
            <a:spLocks/>
          </p:cNvSpPr>
          <p:nvPr/>
        </p:nvSpPr>
        <p:spPr>
          <a:xfrm>
            <a:off x="1583418" y="3343634"/>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Tree>
    <p:extLst>
      <p:ext uri="{BB962C8B-B14F-4D97-AF65-F5344CB8AC3E}">
        <p14:creationId xmlns:p14="http://schemas.microsoft.com/office/powerpoint/2010/main" val="85993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2276703" y="1940378"/>
            <a:ext cx="7058025" cy="4457700"/>
          </a:xfrm>
          <a:prstGeom prst="rect">
            <a:avLst/>
          </a:prstGeom>
          <a:noFill/>
          <a:ln w="9525">
            <a:noFill/>
            <a:miter lim="800000"/>
            <a:headEnd/>
            <a:tailEnd/>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27</a:t>
            </a:r>
          </a:p>
        </p:txBody>
      </p:sp>
      <p:sp>
        <p:nvSpPr>
          <p:cNvPr id="7" name="Subtitle 2"/>
          <p:cNvSpPr txBox="1">
            <a:spLocks/>
          </p:cNvSpPr>
          <p:nvPr/>
        </p:nvSpPr>
        <p:spPr>
          <a:xfrm>
            <a:off x="1545770" y="1045434"/>
            <a:ext cx="9144000" cy="1655762"/>
          </a:xfrm>
          <a:prstGeom prst="rect">
            <a:avLst/>
          </a:prstGeom>
        </p:spPr>
        <p:txBody>
          <a:bodyPr vert="horz" lIns="91440" tIns="45720" rIns="91440" bIns="45720" rtlCol="0">
            <a:normAutofit/>
          </a:bodyPr>
          <a:lstStyle/>
          <a:p>
            <a:pPr lvl="0">
              <a:lnSpc>
                <a:spcPct val="90000"/>
              </a:lnSpc>
              <a:spcBef>
                <a:spcPts val="1000"/>
              </a:spcBef>
            </a:pPr>
            <a:r>
              <a:rPr lang="lv-LV" sz="3200" dirty="0"/>
              <a:t>5. Atzīme par būvdarbu uzsākšanas nosacījumu izpildi</a:t>
            </a:r>
          </a:p>
          <a:p>
            <a:pPr lvl="0">
              <a:lnSpc>
                <a:spcPct val="90000"/>
              </a:lnSpc>
              <a:spcBef>
                <a:spcPts val="1000"/>
              </a:spcBef>
            </a:pPr>
            <a:r>
              <a:rPr lang="lv-LV" sz="2600" dirty="0">
                <a:solidFill>
                  <a:schemeClr val="accent2">
                    <a:lumMod val="75000"/>
                  </a:schemeClr>
                </a:solidFill>
              </a:rPr>
              <a:t>PLUDMALEI </a:t>
            </a: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12" name="Title 1"/>
          <p:cNvSpPr txBox="1">
            <a:spLocks/>
          </p:cNvSpPr>
          <p:nvPr/>
        </p:nvSpPr>
        <p:spPr>
          <a:xfrm>
            <a:off x="2293256" y="3265714"/>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3" name="Title 1"/>
          <p:cNvSpPr txBox="1">
            <a:spLocks/>
          </p:cNvSpPr>
          <p:nvPr/>
        </p:nvSpPr>
        <p:spPr>
          <a:xfrm>
            <a:off x="2293256" y="2235202"/>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1" name="Title 1"/>
          <p:cNvSpPr txBox="1">
            <a:spLocks/>
          </p:cNvSpPr>
          <p:nvPr/>
        </p:nvSpPr>
        <p:spPr>
          <a:xfrm>
            <a:off x="2293256" y="3875314"/>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4" name="Title 1"/>
          <p:cNvSpPr txBox="1">
            <a:spLocks/>
          </p:cNvSpPr>
          <p:nvPr/>
        </p:nvSpPr>
        <p:spPr>
          <a:xfrm>
            <a:off x="2293256" y="3468916"/>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5" name="Title 1"/>
          <p:cNvSpPr txBox="1">
            <a:spLocks/>
          </p:cNvSpPr>
          <p:nvPr/>
        </p:nvSpPr>
        <p:spPr>
          <a:xfrm>
            <a:off x="2278742" y="4281717"/>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6" name="Title 1"/>
          <p:cNvSpPr txBox="1">
            <a:spLocks/>
          </p:cNvSpPr>
          <p:nvPr/>
        </p:nvSpPr>
        <p:spPr>
          <a:xfrm>
            <a:off x="2278742" y="4688117"/>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7" name="Title 1"/>
          <p:cNvSpPr txBox="1">
            <a:spLocks/>
          </p:cNvSpPr>
          <p:nvPr/>
        </p:nvSpPr>
        <p:spPr>
          <a:xfrm>
            <a:off x="5500914" y="2859316"/>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8" name="Title 1"/>
          <p:cNvSpPr txBox="1">
            <a:spLocks/>
          </p:cNvSpPr>
          <p:nvPr/>
        </p:nvSpPr>
        <p:spPr>
          <a:xfrm>
            <a:off x="5500914" y="3468916"/>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Tree>
    <p:extLst>
      <p:ext uri="{BB962C8B-B14F-4D97-AF65-F5344CB8AC3E}">
        <p14:creationId xmlns:p14="http://schemas.microsoft.com/office/powerpoint/2010/main" val="85993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84" y="2005013"/>
            <a:ext cx="8505770" cy="335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28</a:t>
            </a:r>
          </a:p>
        </p:txBody>
      </p:sp>
      <p:sp>
        <p:nvSpPr>
          <p:cNvPr id="7" name="Subtitle 2"/>
          <p:cNvSpPr txBox="1">
            <a:spLocks/>
          </p:cNvSpPr>
          <p:nvPr/>
        </p:nvSpPr>
        <p:spPr>
          <a:xfrm>
            <a:off x="1545770" y="1045434"/>
            <a:ext cx="9144000" cy="1655762"/>
          </a:xfrm>
          <a:prstGeom prst="rect">
            <a:avLst/>
          </a:prstGeom>
        </p:spPr>
        <p:txBody>
          <a:bodyPr vert="horz" lIns="91440" tIns="45720" rIns="91440" bIns="45720" rtlCol="0">
            <a:normAutofit/>
          </a:bodyPr>
          <a:lstStyle/>
          <a:p>
            <a:pPr lvl="0">
              <a:lnSpc>
                <a:spcPct val="90000"/>
              </a:lnSpc>
              <a:spcBef>
                <a:spcPts val="1000"/>
              </a:spcBef>
            </a:pPr>
            <a:r>
              <a:rPr lang="lv-LV" sz="3200" dirty="0"/>
              <a:t>6. Būvdarbu pabeigšana</a:t>
            </a:r>
            <a:endParaRPr lang="lv-LV" sz="2600" dirty="0">
              <a:solidFill>
                <a:schemeClr val="accent2">
                  <a:lumMod val="75000"/>
                </a:schemeClr>
              </a:solidFill>
            </a:endParaRP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12" name="Title 1"/>
          <p:cNvSpPr txBox="1">
            <a:spLocks/>
          </p:cNvSpPr>
          <p:nvPr/>
        </p:nvSpPr>
        <p:spPr>
          <a:xfrm>
            <a:off x="-1139374" y="-906691"/>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3" name="Title 1"/>
          <p:cNvSpPr txBox="1">
            <a:spLocks/>
          </p:cNvSpPr>
          <p:nvPr/>
        </p:nvSpPr>
        <p:spPr>
          <a:xfrm>
            <a:off x="-1139374" y="-1937203"/>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1" name="Title 1"/>
          <p:cNvSpPr txBox="1">
            <a:spLocks/>
          </p:cNvSpPr>
          <p:nvPr/>
        </p:nvSpPr>
        <p:spPr>
          <a:xfrm>
            <a:off x="-1139374" y="-297091"/>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4" name="Title 1"/>
          <p:cNvSpPr txBox="1">
            <a:spLocks/>
          </p:cNvSpPr>
          <p:nvPr/>
        </p:nvSpPr>
        <p:spPr>
          <a:xfrm>
            <a:off x="-1139374" y="-703489"/>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5" name="Title 1"/>
          <p:cNvSpPr txBox="1">
            <a:spLocks/>
          </p:cNvSpPr>
          <p:nvPr/>
        </p:nvSpPr>
        <p:spPr>
          <a:xfrm>
            <a:off x="-1153888" y="109312"/>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6" name="Title 1"/>
          <p:cNvSpPr txBox="1">
            <a:spLocks/>
          </p:cNvSpPr>
          <p:nvPr/>
        </p:nvSpPr>
        <p:spPr>
          <a:xfrm>
            <a:off x="-1153888" y="515712"/>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7" name="Title 1"/>
          <p:cNvSpPr txBox="1">
            <a:spLocks/>
          </p:cNvSpPr>
          <p:nvPr/>
        </p:nvSpPr>
        <p:spPr>
          <a:xfrm>
            <a:off x="2148111" y="3961496"/>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8" name="Title 1"/>
          <p:cNvSpPr txBox="1">
            <a:spLocks/>
          </p:cNvSpPr>
          <p:nvPr/>
        </p:nvSpPr>
        <p:spPr>
          <a:xfrm>
            <a:off x="7859484" y="4433163"/>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Tree>
    <p:extLst>
      <p:ext uri="{BB962C8B-B14F-4D97-AF65-F5344CB8AC3E}">
        <p14:creationId xmlns:p14="http://schemas.microsoft.com/office/powerpoint/2010/main" val="291397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29</a:t>
            </a:r>
          </a:p>
        </p:txBody>
      </p:sp>
      <p:sp>
        <p:nvSpPr>
          <p:cNvPr id="7" name="Subtitle 2"/>
          <p:cNvSpPr txBox="1">
            <a:spLocks/>
          </p:cNvSpPr>
          <p:nvPr/>
        </p:nvSpPr>
        <p:spPr>
          <a:xfrm>
            <a:off x="1545770" y="1045434"/>
            <a:ext cx="9144000" cy="1655762"/>
          </a:xfrm>
          <a:prstGeom prst="rect">
            <a:avLst/>
          </a:prstGeom>
        </p:spPr>
        <p:txBody>
          <a:bodyPr vert="horz" lIns="91440" tIns="45720" rIns="91440" bIns="45720" rtlCol="0">
            <a:normAutofit/>
          </a:bodyPr>
          <a:lstStyle/>
          <a:p>
            <a:pPr lvl="0">
              <a:lnSpc>
                <a:spcPct val="90000"/>
              </a:lnSpc>
              <a:spcBef>
                <a:spcPts val="1000"/>
              </a:spcBef>
            </a:pPr>
            <a:r>
              <a:rPr lang="lv-LV" sz="3200" dirty="0"/>
              <a:t>6. Būvdarbu pabeigšana</a:t>
            </a:r>
          </a:p>
          <a:p>
            <a:pPr lvl="0">
              <a:lnSpc>
                <a:spcPct val="90000"/>
              </a:lnSpc>
              <a:spcBef>
                <a:spcPts val="1000"/>
              </a:spcBef>
            </a:pPr>
            <a:r>
              <a:rPr lang="lv-LV" sz="2600" dirty="0" err="1">
                <a:solidFill>
                  <a:schemeClr val="accent2">
                    <a:lumMod val="75000"/>
                  </a:schemeClr>
                </a:solidFill>
              </a:rPr>
              <a:t>Izpilduzmērījumi</a:t>
            </a:r>
            <a:endParaRPr lang="lv-LV" sz="2600" dirty="0">
              <a:solidFill>
                <a:schemeClr val="accent2">
                  <a:lumMod val="75000"/>
                </a:schemeClr>
              </a:solidFill>
            </a:endParaRPr>
          </a:p>
        </p:txBody>
      </p:sp>
      <p:sp>
        <p:nvSpPr>
          <p:cNvPr id="10"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12" name="Title 1"/>
          <p:cNvSpPr txBox="1">
            <a:spLocks/>
          </p:cNvSpPr>
          <p:nvPr/>
        </p:nvSpPr>
        <p:spPr>
          <a:xfrm>
            <a:off x="-1139374" y="-906691"/>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3" name="Title 1"/>
          <p:cNvSpPr txBox="1">
            <a:spLocks/>
          </p:cNvSpPr>
          <p:nvPr/>
        </p:nvSpPr>
        <p:spPr>
          <a:xfrm>
            <a:off x="-1139374" y="-1937203"/>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1" name="Title 1"/>
          <p:cNvSpPr txBox="1">
            <a:spLocks/>
          </p:cNvSpPr>
          <p:nvPr/>
        </p:nvSpPr>
        <p:spPr>
          <a:xfrm>
            <a:off x="-1139374" y="-297091"/>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4" name="Title 1"/>
          <p:cNvSpPr txBox="1">
            <a:spLocks/>
          </p:cNvSpPr>
          <p:nvPr/>
        </p:nvSpPr>
        <p:spPr>
          <a:xfrm>
            <a:off x="-1139374" y="-703489"/>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5" name="Title 1"/>
          <p:cNvSpPr txBox="1">
            <a:spLocks/>
          </p:cNvSpPr>
          <p:nvPr/>
        </p:nvSpPr>
        <p:spPr>
          <a:xfrm>
            <a:off x="-1153888" y="109312"/>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sp>
        <p:nvSpPr>
          <p:cNvPr id="16" name="Title 1"/>
          <p:cNvSpPr txBox="1">
            <a:spLocks/>
          </p:cNvSpPr>
          <p:nvPr/>
        </p:nvSpPr>
        <p:spPr>
          <a:xfrm>
            <a:off x="-1153888" y="515712"/>
            <a:ext cx="449943" cy="471667"/>
          </a:xfrm>
          <a:prstGeom prst="rect">
            <a:avLst/>
          </a:prstGeom>
        </p:spPr>
        <p:txBody>
          <a:bodyPr vert="horz" lIns="91440" tIns="45720" rIns="91440" bIns="45720" rtlCol="0" anchor="b">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lv-LV" sz="2000" b="1" i="0" u="none" strike="noStrike" kern="1200" cap="none" spc="0" normalizeH="0" baseline="0" noProof="0" dirty="0">
                <a:ln>
                  <a:noFill/>
                </a:ln>
                <a:solidFill>
                  <a:srgbClr val="FF0000"/>
                </a:solidFill>
                <a:effectLst/>
                <a:uLnTx/>
                <a:uFillTx/>
                <a:latin typeface="+mj-lt"/>
                <a:ea typeface="+mj-ea"/>
                <a:cs typeface="+mj-cs"/>
              </a:rPr>
              <a:t>X</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286" y="987379"/>
            <a:ext cx="3574741" cy="56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159750" y="5962650"/>
            <a:ext cx="8763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6215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8"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3</a:t>
            </a:r>
          </a:p>
        </p:txBody>
      </p:sp>
      <p:sp>
        <p:nvSpPr>
          <p:cNvPr id="9" name="Subtitle 2"/>
          <p:cNvSpPr txBox="1">
            <a:spLocks/>
          </p:cNvSpPr>
          <p:nvPr/>
        </p:nvSpPr>
        <p:spPr>
          <a:xfrm>
            <a:off x="1545770" y="1045434"/>
            <a:ext cx="9144000" cy="506444"/>
          </a:xfrm>
          <a:prstGeom prst="rect">
            <a:avLst/>
          </a:prstGeom>
        </p:spPr>
        <p:txBody>
          <a:bodyPr vert="horz" lIns="91440" tIns="45720" rIns="91440" bIns="45720" rtlCol="0">
            <a:normAutofit lnSpcReduction="10000"/>
          </a:bodyPr>
          <a:lstStyle/>
          <a:p>
            <a:pPr>
              <a:lnSpc>
                <a:spcPct val="90000"/>
              </a:lnSpc>
              <a:spcBef>
                <a:spcPts val="1000"/>
              </a:spcBef>
            </a:pPr>
            <a:r>
              <a:rPr lang="lv-LV" sz="3200" dirty="0"/>
              <a:t>1. Sezonas objektiem saistoši normatīvie akti:</a:t>
            </a:r>
          </a:p>
          <a:p>
            <a:pPr lvl="0">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sp>
        <p:nvSpPr>
          <p:cNvPr id="14" name="Subtitle 2"/>
          <p:cNvSpPr txBox="1">
            <a:spLocks/>
          </p:cNvSpPr>
          <p:nvPr/>
        </p:nvSpPr>
        <p:spPr>
          <a:xfrm rot="20134904">
            <a:off x="502955" y="2136754"/>
            <a:ext cx="2451159" cy="770737"/>
          </a:xfrm>
          <a:prstGeom prst="rect">
            <a:avLst/>
          </a:prstGeom>
        </p:spPr>
        <p:txBody>
          <a:bodyPr vert="horz" lIns="91440" tIns="45720" rIns="91440" bIns="45720" rtlCol="0">
            <a:normAutofit fontScale="85000" lnSpcReduction="10000"/>
          </a:bodyPr>
          <a:lstStyle/>
          <a:p>
            <a:pPr algn="r">
              <a:lnSpc>
                <a:spcPct val="90000"/>
              </a:lnSpc>
              <a:spcBef>
                <a:spcPts val="1000"/>
              </a:spcBef>
            </a:pPr>
            <a:r>
              <a:rPr lang="lv-LV" sz="2000" dirty="0"/>
              <a:t>ĒKAS, TELTIS, NOJUMES,</a:t>
            </a:r>
          </a:p>
          <a:p>
            <a:pPr algn="r">
              <a:lnSpc>
                <a:spcPct val="90000"/>
              </a:lnSpc>
              <a:spcBef>
                <a:spcPts val="1000"/>
              </a:spcBef>
            </a:pPr>
            <a:r>
              <a:rPr lang="lv-LV" sz="2000" dirty="0"/>
              <a:t>TELTIS + TERASES</a:t>
            </a:r>
          </a:p>
          <a:p>
            <a:pPr lvl="0">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cxnSp>
        <p:nvCxnSpPr>
          <p:cNvPr id="16" name="Straight Arrow Connector 15"/>
          <p:cNvCxnSpPr/>
          <p:nvPr/>
        </p:nvCxnSpPr>
        <p:spPr>
          <a:xfrm flipV="1">
            <a:off x="2845229" y="1664576"/>
            <a:ext cx="536817" cy="2712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Subtitle 2"/>
          <p:cNvSpPr txBox="1">
            <a:spLocks/>
          </p:cNvSpPr>
          <p:nvPr/>
        </p:nvSpPr>
        <p:spPr>
          <a:xfrm rot="20134904">
            <a:off x="330977" y="3152570"/>
            <a:ext cx="2701589" cy="447334"/>
          </a:xfrm>
          <a:prstGeom prst="rect">
            <a:avLst/>
          </a:prstGeom>
        </p:spPr>
        <p:txBody>
          <a:bodyPr vert="horz" lIns="91440" tIns="45720" rIns="91440" bIns="45720" rtlCol="0">
            <a:normAutofit/>
          </a:bodyPr>
          <a:lstStyle/>
          <a:p>
            <a:pPr algn="r">
              <a:lnSpc>
                <a:spcPct val="90000"/>
              </a:lnSpc>
              <a:spcBef>
                <a:spcPts val="1000"/>
              </a:spcBef>
            </a:pPr>
            <a:r>
              <a:rPr lang="lv-LV" dirty="0"/>
              <a:t>TERASES</a:t>
            </a:r>
          </a:p>
          <a:p>
            <a:pPr lvl="0">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sp>
        <p:nvSpPr>
          <p:cNvPr id="21" name="Subtitle 2"/>
          <p:cNvSpPr txBox="1">
            <a:spLocks/>
          </p:cNvSpPr>
          <p:nvPr/>
        </p:nvSpPr>
        <p:spPr>
          <a:xfrm rot="20134904">
            <a:off x="741801" y="3784221"/>
            <a:ext cx="2239220" cy="366854"/>
          </a:xfrm>
          <a:prstGeom prst="rect">
            <a:avLst/>
          </a:prstGeom>
        </p:spPr>
        <p:txBody>
          <a:bodyPr vert="horz" lIns="91440" tIns="45720" rIns="91440" bIns="45720" rtlCol="0">
            <a:normAutofit/>
          </a:bodyPr>
          <a:lstStyle/>
          <a:p>
            <a:pPr algn="r">
              <a:lnSpc>
                <a:spcPct val="90000"/>
              </a:lnSpc>
              <a:spcBef>
                <a:spcPts val="1000"/>
              </a:spcBef>
            </a:pPr>
            <a:r>
              <a:rPr lang="lv-LV" dirty="0"/>
              <a:t>VISI OBJEKTI</a:t>
            </a:r>
          </a:p>
          <a:p>
            <a:pPr lvl="0" algn="r">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cxnSp>
        <p:nvCxnSpPr>
          <p:cNvPr id="31" name="Straight Arrow Connector 30"/>
          <p:cNvCxnSpPr/>
          <p:nvPr/>
        </p:nvCxnSpPr>
        <p:spPr>
          <a:xfrm flipV="1">
            <a:off x="2873173" y="2516660"/>
            <a:ext cx="536817" cy="2712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8026" y="3208406"/>
            <a:ext cx="536817" cy="2712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Subtitle 2"/>
          <p:cNvSpPr txBox="1">
            <a:spLocks/>
          </p:cNvSpPr>
          <p:nvPr/>
        </p:nvSpPr>
        <p:spPr>
          <a:xfrm rot="20134904">
            <a:off x="-28222" y="5487215"/>
            <a:ext cx="3078606" cy="389662"/>
          </a:xfrm>
          <a:prstGeom prst="rect">
            <a:avLst/>
          </a:prstGeom>
        </p:spPr>
        <p:txBody>
          <a:bodyPr vert="horz" lIns="91440" tIns="45720" rIns="91440" bIns="45720" rtlCol="0">
            <a:normAutofit fontScale="92500"/>
          </a:bodyPr>
          <a:lstStyle/>
          <a:p>
            <a:pPr algn="r">
              <a:lnSpc>
                <a:spcPct val="90000"/>
              </a:lnSpc>
              <a:spcBef>
                <a:spcPts val="1000"/>
              </a:spcBef>
            </a:pPr>
            <a:r>
              <a:rPr lang="lv-LV" sz="2100" dirty="0"/>
              <a:t>TIRDZNIECĪBA, KAFEJNĪCAS</a:t>
            </a:r>
          </a:p>
          <a:p>
            <a:pPr lvl="0" algn="r">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cxnSp>
        <p:nvCxnSpPr>
          <p:cNvPr id="34" name="Straight Arrow Connector 33"/>
          <p:cNvCxnSpPr/>
          <p:nvPr/>
        </p:nvCxnSpPr>
        <p:spPr>
          <a:xfrm flipV="1">
            <a:off x="2905134" y="4786422"/>
            <a:ext cx="536817" cy="2712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Subtitle 2"/>
          <p:cNvSpPr txBox="1">
            <a:spLocks/>
          </p:cNvSpPr>
          <p:nvPr/>
        </p:nvSpPr>
        <p:spPr>
          <a:xfrm rot="20134904">
            <a:off x="680832" y="6376988"/>
            <a:ext cx="2239220" cy="386227"/>
          </a:xfrm>
          <a:prstGeom prst="rect">
            <a:avLst/>
          </a:prstGeom>
        </p:spPr>
        <p:txBody>
          <a:bodyPr vert="horz" lIns="91440" tIns="45720" rIns="91440" bIns="45720" rtlCol="0">
            <a:normAutofit/>
          </a:bodyPr>
          <a:lstStyle/>
          <a:p>
            <a:pPr algn="r">
              <a:lnSpc>
                <a:spcPct val="90000"/>
              </a:lnSpc>
              <a:spcBef>
                <a:spcPts val="1000"/>
              </a:spcBef>
            </a:pPr>
            <a:r>
              <a:rPr lang="lv-LV" dirty="0"/>
              <a:t>PLUDMALĒ</a:t>
            </a:r>
          </a:p>
          <a:p>
            <a:pPr lvl="0" algn="r">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cxnSp>
        <p:nvCxnSpPr>
          <p:cNvPr id="39" name="Straight Arrow Connector 38"/>
          <p:cNvCxnSpPr/>
          <p:nvPr/>
        </p:nvCxnSpPr>
        <p:spPr>
          <a:xfrm flipV="1">
            <a:off x="2845230" y="5790172"/>
            <a:ext cx="536817" cy="2712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p:nvSpPr>
        <p:spPr>
          <a:xfrm rot="20134904">
            <a:off x="-28221" y="4756597"/>
            <a:ext cx="3078606" cy="389662"/>
          </a:xfrm>
          <a:prstGeom prst="rect">
            <a:avLst/>
          </a:prstGeom>
        </p:spPr>
        <p:txBody>
          <a:bodyPr vert="horz" lIns="91440" tIns="45720" rIns="91440" bIns="45720" rtlCol="0">
            <a:normAutofit/>
          </a:bodyPr>
          <a:lstStyle/>
          <a:p>
            <a:pPr algn="r">
              <a:lnSpc>
                <a:spcPct val="90000"/>
              </a:lnSpc>
              <a:spcBef>
                <a:spcPts val="1000"/>
              </a:spcBef>
            </a:pPr>
            <a:r>
              <a:rPr lang="lv-LV" dirty="0"/>
              <a:t>OBJEKTI ŠAJĀ TERITORIJĀ</a:t>
            </a:r>
          </a:p>
          <a:p>
            <a:pPr lvl="0" algn="r">
              <a:lnSpc>
                <a:spcPct val="90000"/>
              </a:lnSpc>
              <a:spcBef>
                <a:spcPts val="1000"/>
              </a:spcBef>
            </a:pPr>
            <a:endParaRPr kumimoji="0" lang="lv-LV" sz="3200" b="0" i="0" u="none" strike="noStrike" kern="1200" cap="none" spc="0" normalizeH="0" baseline="0" noProof="0" dirty="0">
              <a:ln>
                <a:noFill/>
              </a:ln>
              <a:effectLst/>
              <a:uLnTx/>
              <a:uFillTx/>
              <a:latin typeface="+mn-lt"/>
              <a:ea typeface="+mn-ea"/>
              <a:cs typeface="+mn-cs"/>
            </a:endParaRPr>
          </a:p>
        </p:txBody>
      </p:sp>
      <p:cxnSp>
        <p:nvCxnSpPr>
          <p:cNvPr id="19" name="Straight Arrow Connector 18"/>
          <p:cNvCxnSpPr/>
          <p:nvPr/>
        </p:nvCxnSpPr>
        <p:spPr>
          <a:xfrm flipV="1">
            <a:off x="2905135" y="3972679"/>
            <a:ext cx="536817" cy="2712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a:xfrm>
            <a:off x="3497967" y="1460672"/>
            <a:ext cx="7918881" cy="4833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2000" dirty="0">
                <a:solidFill>
                  <a:schemeClr val="accent2">
                    <a:lumMod val="75000"/>
                  </a:schemeClr>
                </a:solidFill>
              </a:rPr>
              <a:t>MK noteikumi Nr.529 «</a:t>
            </a:r>
            <a:r>
              <a:rPr lang="lv-LV" sz="2000" b="1" dirty="0">
                <a:solidFill>
                  <a:schemeClr val="accent2">
                    <a:lumMod val="75000"/>
                  </a:schemeClr>
                </a:solidFill>
              </a:rPr>
              <a:t>Ēku būvnoteikumi</a:t>
            </a:r>
            <a:r>
              <a:rPr lang="lv-LV" sz="2000" dirty="0">
                <a:solidFill>
                  <a:schemeClr val="accent2">
                    <a:lumMod val="75000"/>
                  </a:schemeClr>
                </a:solidFill>
              </a:rPr>
              <a:t>»</a:t>
            </a: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r>
              <a:rPr lang="lv-LV" sz="2000" dirty="0">
                <a:solidFill>
                  <a:schemeClr val="accent2">
                    <a:lumMod val="75000"/>
                  </a:schemeClr>
                </a:solidFill>
              </a:rPr>
              <a:t>MK noteikumi Nr.551   «</a:t>
            </a:r>
            <a:r>
              <a:rPr lang="lv-LV" sz="2000" b="1" dirty="0">
                <a:solidFill>
                  <a:schemeClr val="accent2">
                    <a:lumMod val="75000"/>
                  </a:schemeClr>
                </a:solidFill>
              </a:rPr>
              <a:t>Ostu hidrotehnisko, siltumenerģijas, gāzes un citu, atsevišķi neklasificētu, inženierbūvju būvnoteikumi</a:t>
            </a:r>
            <a:r>
              <a:rPr lang="lv-LV" sz="2000" dirty="0">
                <a:solidFill>
                  <a:schemeClr val="accent2">
                    <a:lumMod val="75000"/>
                  </a:schemeClr>
                </a:solidFill>
              </a:rPr>
              <a:t>»</a:t>
            </a: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r>
              <a:rPr lang="lv-LV" sz="2100" dirty="0">
                <a:solidFill>
                  <a:schemeClr val="accent2">
                    <a:lumMod val="75000"/>
                  </a:schemeClr>
                </a:solidFill>
              </a:rPr>
              <a:t>JPD 24.03.2016. saistošie noteikumi </a:t>
            </a:r>
            <a:r>
              <a:rPr lang="lv-LV" sz="2100" dirty="0" err="1">
                <a:solidFill>
                  <a:schemeClr val="accent2">
                    <a:lumMod val="75000"/>
                  </a:schemeClr>
                </a:solidFill>
              </a:rPr>
              <a:t>Nr</a:t>
            </a:r>
            <a:r>
              <a:rPr lang="lv-LV" sz="2100" dirty="0">
                <a:solidFill>
                  <a:schemeClr val="accent2">
                    <a:lumMod val="75000"/>
                  </a:schemeClr>
                </a:solidFill>
              </a:rPr>
              <a:t>. 8 «</a:t>
            </a:r>
            <a:r>
              <a:rPr lang="lv-LV" sz="2100" b="1" dirty="0">
                <a:solidFill>
                  <a:schemeClr val="accent2">
                    <a:lumMod val="75000"/>
                  </a:schemeClr>
                </a:solidFill>
              </a:rPr>
              <a:t>Par Jūrmalas pilsētas Teritorijas plānojuma grozījumu grafiskās daļas, teritorijas izmantošanas un apbūves noteikumu apstiprināšanu</a:t>
            </a:r>
            <a:r>
              <a:rPr lang="lv-LV" sz="2100" dirty="0">
                <a:solidFill>
                  <a:schemeClr val="accent2">
                    <a:lumMod val="75000"/>
                  </a:schemeClr>
                </a:solidFill>
              </a:rPr>
              <a:t>».</a:t>
            </a: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r>
              <a:rPr lang="lv-LV" sz="2100" b="1" dirty="0">
                <a:solidFill>
                  <a:schemeClr val="accent2">
                    <a:lumMod val="75000"/>
                  </a:schemeClr>
                </a:solidFill>
              </a:rPr>
              <a:t>LOKĀLPLĀNOJUMS</a:t>
            </a:r>
            <a:r>
              <a:rPr lang="lv-LV" sz="2100" dirty="0">
                <a:solidFill>
                  <a:schemeClr val="accent2">
                    <a:lumMod val="75000"/>
                  </a:schemeClr>
                </a:solidFill>
              </a:rPr>
              <a:t> teritorijai Jūrmalā starp Ērgļu ielu, Madonas ielu,</a:t>
            </a:r>
          </a:p>
          <a:p>
            <a:pPr marL="0" indent="0">
              <a:lnSpc>
                <a:spcPct val="110000"/>
              </a:lnSpc>
              <a:spcBef>
                <a:spcPts val="0"/>
              </a:spcBef>
              <a:buNone/>
            </a:pPr>
            <a:r>
              <a:rPr lang="lv-LV" sz="2100" dirty="0">
                <a:solidFill>
                  <a:schemeClr val="accent2">
                    <a:lumMod val="75000"/>
                  </a:schemeClr>
                </a:solidFill>
              </a:rPr>
              <a:t>dzelzceļu un pludmali. Nr.244 no 11.06.2015.</a:t>
            </a: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r>
              <a:rPr lang="lv-LV" sz="2000" dirty="0">
                <a:solidFill>
                  <a:schemeClr val="accent2">
                    <a:lumMod val="75000"/>
                  </a:schemeClr>
                </a:solidFill>
              </a:rPr>
              <a:t>JPD 03.12.2015. saistošie noteikumi Nr.44 «</a:t>
            </a:r>
            <a:r>
              <a:rPr lang="lv-LV" sz="2000" b="1" dirty="0">
                <a:solidFill>
                  <a:schemeClr val="accent2">
                    <a:lumMod val="75000"/>
                  </a:schemeClr>
                </a:solidFill>
              </a:rPr>
              <a:t>Par kārtību, kādā tiek organizēta ielu tirdzniecība un sabiedriskās ēdināšanas pakalpojumu sniegšana Jūrmalas pilsētas administratīvajā teritorijā</a:t>
            </a:r>
            <a:r>
              <a:rPr lang="lv-LV" sz="2000" dirty="0">
                <a:solidFill>
                  <a:schemeClr val="accent2">
                    <a:lumMod val="75000"/>
                  </a:schemeClr>
                </a:solidFill>
              </a:rPr>
              <a:t>»</a:t>
            </a:r>
          </a:p>
          <a:p>
            <a:pPr>
              <a:lnSpc>
                <a:spcPct val="110000"/>
              </a:lnSpc>
              <a:spcBef>
                <a:spcPts val="0"/>
              </a:spcBef>
              <a:buFont typeface="Wingdings" panose="05000000000000000000" pitchFamily="2" charset="2"/>
              <a:buChar char="§"/>
            </a:pPr>
            <a:endParaRPr lang="lv-LV" sz="2000" dirty="0">
              <a:solidFill>
                <a:schemeClr val="accent2">
                  <a:lumMod val="75000"/>
                </a:schemeClr>
              </a:solidFill>
            </a:endParaRPr>
          </a:p>
          <a:p>
            <a:pPr marL="0" indent="0">
              <a:lnSpc>
                <a:spcPct val="110000"/>
              </a:lnSpc>
              <a:spcBef>
                <a:spcPts val="0"/>
              </a:spcBef>
              <a:buNone/>
            </a:pPr>
            <a:r>
              <a:rPr lang="nn-NO" sz="2000" dirty="0">
                <a:solidFill>
                  <a:schemeClr val="accent2">
                    <a:lumMod val="75000"/>
                  </a:schemeClr>
                </a:solidFill>
              </a:rPr>
              <a:t>JPD </a:t>
            </a:r>
            <a:r>
              <a:rPr lang="lv-LV" sz="2000" dirty="0">
                <a:solidFill>
                  <a:schemeClr val="accent2">
                    <a:lumMod val="75000"/>
                  </a:schemeClr>
                </a:solidFill>
              </a:rPr>
              <a:t>12</a:t>
            </a:r>
            <a:r>
              <a:rPr lang="nn-NO" sz="2000" dirty="0">
                <a:solidFill>
                  <a:schemeClr val="accent2">
                    <a:lumMod val="75000"/>
                  </a:schemeClr>
                </a:solidFill>
              </a:rPr>
              <a:t>.</a:t>
            </a:r>
            <a:r>
              <a:rPr lang="lv-LV" sz="2000" dirty="0">
                <a:solidFill>
                  <a:schemeClr val="accent2">
                    <a:lumMod val="75000"/>
                  </a:schemeClr>
                </a:solidFill>
              </a:rPr>
              <a:t>01</a:t>
            </a:r>
            <a:r>
              <a:rPr lang="nn-NO" sz="2000" dirty="0">
                <a:solidFill>
                  <a:schemeClr val="accent2">
                    <a:lumMod val="75000"/>
                  </a:schemeClr>
                </a:solidFill>
              </a:rPr>
              <a:t>.201</a:t>
            </a:r>
            <a:r>
              <a:rPr lang="lv-LV" sz="2000" dirty="0">
                <a:solidFill>
                  <a:schemeClr val="accent2">
                    <a:lumMod val="75000"/>
                  </a:schemeClr>
                </a:solidFill>
              </a:rPr>
              <a:t>7. </a:t>
            </a:r>
            <a:r>
              <a:rPr lang="nn-NO" sz="2000" dirty="0">
                <a:solidFill>
                  <a:schemeClr val="accent2">
                    <a:lumMod val="75000"/>
                  </a:schemeClr>
                </a:solidFill>
              </a:rPr>
              <a:t>saistošie noteikumi Nr.</a:t>
            </a:r>
            <a:r>
              <a:rPr lang="lv-LV" sz="2000" dirty="0">
                <a:solidFill>
                  <a:schemeClr val="accent2">
                    <a:lumMod val="75000"/>
                  </a:schemeClr>
                </a:solidFill>
              </a:rPr>
              <a:t>3 «</a:t>
            </a:r>
            <a:r>
              <a:rPr lang="lv-LV" sz="2000" b="1" dirty="0">
                <a:solidFill>
                  <a:schemeClr val="accent2">
                    <a:lumMod val="75000"/>
                  </a:schemeClr>
                </a:solidFill>
              </a:rPr>
              <a:t>Par Jūrmalas pilsētas </a:t>
            </a:r>
          </a:p>
          <a:p>
            <a:pPr marL="0" indent="0">
              <a:lnSpc>
                <a:spcPct val="110000"/>
              </a:lnSpc>
              <a:spcBef>
                <a:spcPts val="0"/>
              </a:spcBef>
              <a:buNone/>
            </a:pPr>
            <a:r>
              <a:rPr lang="lv-LV" sz="2000" b="1" dirty="0">
                <a:solidFill>
                  <a:schemeClr val="accent2">
                    <a:lumMod val="75000"/>
                  </a:schemeClr>
                </a:solidFill>
              </a:rPr>
              <a:t>pludmales un peldvietu izmantošanu</a:t>
            </a:r>
            <a:r>
              <a:rPr lang="lv-LV" sz="2000" dirty="0">
                <a:solidFill>
                  <a:schemeClr val="accent2">
                    <a:lumMod val="75000"/>
                  </a:schemeClr>
                </a:solidFill>
              </a:rPr>
              <a:t>».</a:t>
            </a: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3986693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7" name="Subtitle 2"/>
          <p:cNvSpPr txBox="1">
            <a:spLocks/>
          </p:cNvSpPr>
          <p:nvPr/>
        </p:nvSpPr>
        <p:spPr>
          <a:xfrm>
            <a:off x="1545770" y="1045434"/>
            <a:ext cx="9144000" cy="495983"/>
          </a:xfrm>
          <a:prstGeom prst="rect">
            <a:avLst/>
          </a:prstGeom>
        </p:spPr>
        <p:txBody>
          <a:bodyPr vert="horz" lIns="91440" tIns="45720" rIns="91440" bIns="45720" rtlCol="0">
            <a:normAutofit fontScale="92500" lnSpcReduction="10000"/>
          </a:bodyPr>
          <a:lstStyle/>
          <a:p>
            <a:pPr>
              <a:lnSpc>
                <a:spcPct val="90000"/>
              </a:lnSpc>
              <a:spcBef>
                <a:spcPts val="1000"/>
              </a:spcBef>
            </a:pPr>
            <a:r>
              <a:rPr lang="lv-LV" sz="3200" dirty="0">
                <a:solidFill>
                  <a:schemeClr val="accent2">
                    <a:lumMod val="75000"/>
                  </a:schemeClr>
                </a:solidFill>
              </a:rPr>
              <a:t>Paldies par uzmanību!</a:t>
            </a:r>
          </a:p>
        </p:txBody>
      </p:sp>
      <p:sp>
        <p:nvSpPr>
          <p:cNvPr id="6" name="Title 1"/>
          <p:cNvSpPr txBox="1">
            <a:spLocks/>
          </p:cNvSpPr>
          <p:nvPr/>
        </p:nvSpPr>
        <p:spPr>
          <a:xfrm>
            <a:off x="1545770" y="5269277"/>
            <a:ext cx="9144000" cy="851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lv-LV" sz="1900" dirty="0"/>
              <a:t>KONTAKTINFORMĀCIJA:</a:t>
            </a:r>
          </a:p>
          <a:p>
            <a:pPr algn="l"/>
            <a:endParaRPr lang="lv-LV" sz="1900" dirty="0"/>
          </a:p>
          <a:p>
            <a:pPr algn="l">
              <a:lnSpc>
                <a:spcPct val="120000"/>
              </a:lnSpc>
            </a:pPr>
            <a:r>
              <a:rPr lang="lv-LV" sz="1900" dirty="0"/>
              <a:t>Jūrmalas domes Pilsētplānošanas nodaļas arhitekta palīdze</a:t>
            </a:r>
          </a:p>
          <a:p>
            <a:pPr algn="l">
              <a:lnSpc>
                <a:spcPct val="120000"/>
              </a:lnSpc>
            </a:pPr>
            <a:r>
              <a:rPr lang="lv-LV" sz="1900" b="1" dirty="0"/>
              <a:t>Baiba Vērpe</a:t>
            </a:r>
          </a:p>
          <a:p>
            <a:pPr algn="l">
              <a:lnSpc>
                <a:spcPct val="120000"/>
              </a:lnSpc>
            </a:pPr>
            <a:r>
              <a:rPr lang="lv-LV" sz="1900" dirty="0"/>
              <a:t>tālrunis:	 	67752634</a:t>
            </a:r>
          </a:p>
          <a:p>
            <a:pPr algn="l">
              <a:lnSpc>
                <a:spcPct val="120000"/>
              </a:lnSpc>
            </a:pPr>
            <a:r>
              <a:rPr lang="lv-LV" sz="1900" dirty="0"/>
              <a:t>e-pasts:	 	</a:t>
            </a:r>
            <a:r>
              <a:rPr lang="lv-LV" sz="1900" dirty="0" err="1"/>
              <a:t>baiba.verpe@jurmala.lv</a:t>
            </a:r>
            <a:endParaRPr lang="lv-LV" sz="1900" dirty="0"/>
          </a:p>
          <a:p>
            <a:pPr algn="l">
              <a:lnSpc>
                <a:spcPct val="120000"/>
              </a:lnSpc>
            </a:pPr>
            <a:r>
              <a:rPr lang="lv-LV" sz="1900" dirty="0"/>
              <a:t>kabinets:	 	52. kab., 3. stāvs</a:t>
            </a:r>
          </a:p>
          <a:p>
            <a:pPr algn="l">
              <a:lnSpc>
                <a:spcPct val="120000"/>
              </a:lnSpc>
            </a:pPr>
            <a:r>
              <a:rPr lang="lv-LV" sz="1900" dirty="0"/>
              <a:t>pieņemšanas laiks:	pirmdienās 14.00-18.00</a:t>
            </a:r>
          </a:p>
          <a:p>
            <a:pPr algn="l"/>
            <a:endParaRPr lang="lv-LV" sz="2000" dirty="0"/>
          </a:p>
        </p:txBody>
      </p:sp>
      <p:sp>
        <p:nvSpPr>
          <p:cNvPr id="8"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Tree>
    <p:extLst>
      <p:ext uri="{BB962C8B-B14F-4D97-AF65-F5344CB8AC3E}">
        <p14:creationId xmlns:p14="http://schemas.microsoft.com/office/powerpoint/2010/main" val="85993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4</a:t>
            </a:r>
          </a:p>
        </p:txBody>
      </p:sp>
      <p:sp>
        <p:nvSpPr>
          <p:cNvPr id="15" name="Subtitle 2"/>
          <p:cNvSpPr txBox="1">
            <a:spLocks/>
          </p:cNvSpPr>
          <p:nvPr/>
        </p:nvSpPr>
        <p:spPr>
          <a:xfrm>
            <a:off x="1545770" y="1198451"/>
            <a:ext cx="9403279" cy="456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900" dirty="0">
                <a:solidFill>
                  <a:schemeClr val="accent2">
                    <a:lumMod val="75000"/>
                  </a:schemeClr>
                </a:solidFill>
              </a:rPr>
              <a:t>JPD 24.03.2016.  saistošie noteikumi </a:t>
            </a:r>
            <a:r>
              <a:rPr lang="lv-LV" sz="1900" dirty="0" err="1">
                <a:solidFill>
                  <a:schemeClr val="accent2">
                    <a:lumMod val="75000"/>
                  </a:schemeClr>
                </a:solidFill>
              </a:rPr>
              <a:t>Nr</a:t>
            </a:r>
            <a:r>
              <a:rPr lang="lv-LV" sz="1900" dirty="0">
                <a:solidFill>
                  <a:schemeClr val="accent2">
                    <a:lumMod val="75000"/>
                  </a:schemeClr>
                </a:solidFill>
              </a:rPr>
              <a:t>. 8 </a:t>
            </a:r>
            <a:r>
              <a:rPr lang="lv-LV" sz="1900" b="1" dirty="0">
                <a:solidFill>
                  <a:schemeClr val="accent2">
                    <a:lumMod val="75000"/>
                  </a:schemeClr>
                </a:solidFill>
              </a:rPr>
              <a:t>«Par Jūrmalas pilsētas Teritorijas plānojuma grozījumu grafiskās daļas, teritorijas izmantošanas un apbūves noteikumu apstiprināšanu» </a:t>
            </a:r>
            <a:endParaRPr lang="lv-LV" sz="1900" dirty="0">
              <a:solidFill>
                <a:schemeClr val="accent2">
                  <a:lumMod val="75000"/>
                </a:schemeClr>
              </a:solidFill>
            </a:endParaRPr>
          </a:p>
          <a:p>
            <a:pPr marL="0" indent="0">
              <a:lnSpc>
                <a:spcPct val="110000"/>
              </a:lnSpc>
              <a:spcBef>
                <a:spcPts val="0"/>
              </a:spcBef>
              <a:buNone/>
            </a:pPr>
            <a:endParaRPr lang="lv-LV" sz="1900" dirty="0"/>
          </a:p>
          <a:p>
            <a:pPr marL="0" indent="0">
              <a:lnSpc>
                <a:spcPct val="110000"/>
              </a:lnSpc>
              <a:spcBef>
                <a:spcPts val="0"/>
              </a:spcBef>
              <a:buNone/>
            </a:pPr>
            <a:r>
              <a:rPr lang="lv-LV" sz="1900" b="1" dirty="0"/>
              <a:t>3.34. sezonas būve </a:t>
            </a:r>
            <a:r>
              <a:rPr lang="lv-LV" sz="1900" dirty="0"/>
              <a:t>- I grupas ēka vai I grupas inženierbūve, kas ir viegli uzstādāma,</a:t>
            </a:r>
          </a:p>
          <a:p>
            <a:pPr marL="0" indent="0">
              <a:lnSpc>
                <a:spcPct val="110000"/>
              </a:lnSpc>
              <a:spcBef>
                <a:spcPts val="0"/>
              </a:spcBef>
              <a:buNone/>
            </a:pPr>
            <a:r>
              <a:rPr lang="lv-LV" sz="1900" dirty="0"/>
              <a:t>neizbūvējot pamatus vai pamatni dziļāk par 30 cm, un ir </a:t>
            </a:r>
            <a:r>
              <a:rPr lang="lv-LV" sz="1900" u="sng" dirty="0"/>
              <a:t>paredzēta lietošanai vienu</a:t>
            </a:r>
          </a:p>
          <a:p>
            <a:pPr marL="0" indent="0">
              <a:lnSpc>
                <a:spcPct val="110000"/>
              </a:lnSpc>
              <a:spcBef>
                <a:spcPts val="0"/>
              </a:spcBef>
              <a:buNone/>
            </a:pPr>
            <a:r>
              <a:rPr lang="lv-LV" sz="1900" u="sng" dirty="0"/>
              <a:t>sezonu, pēc kuras tā ir jādemontē. </a:t>
            </a:r>
            <a:r>
              <a:rPr lang="lv-LV" sz="1900" dirty="0"/>
              <a:t>Sezonas būves iedala šādās grupās:</a:t>
            </a:r>
          </a:p>
          <a:p>
            <a:pPr marL="0" indent="0">
              <a:lnSpc>
                <a:spcPct val="110000"/>
              </a:lnSpc>
              <a:spcBef>
                <a:spcPts val="0"/>
              </a:spcBef>
              <a:buNone/>
            </a:pPr>
            <a:r>
              <a:rPr lang="lv-LV" sz="1900" b="1" dirty="0"/>
              <a:t>3.34.1. privātās sezonas būves </a:t>
            </a:r>
            <a:r>
              <a:rPr lang="lv-LV" sz="1900" dirty="0"/>
              <a:t>– būves, kas atrodas privātās teritorijās un kuras</a:t>
            </a:r>
          </a:p>
          <a:p>
            <a:pPr marL="0" indent="0">
              <a:lnSpc>
                <a:spcPct val="110000"/>
              </a:lnSpc>
              <a:spcBef>
                <a:spcPts val="0"/>
              </a:spcBef>
              <a:buNone/>
            </a:pPr>
            <a:r>
              <a:rPr lang="lv-LV" sz="1900" dirty="0"/>
              <a:t>netiek izmantotas publiskām funkcijām, piemēram, vienas sezonas</a:t>
            </a:r>
          </a:p>
          <a:p>
            <a:pPr marL="0" indent="0">
              <a:lnSpc>
                <a:spcPct val="110000"/>
              </a:lnSpc>
              <a:spcBef>
                <a:spcPts val="0"/>
              </a:spcBef>
              <a:buNone/>
            </a:pPr>
            <a:r>
              <a:rPr lang="lv-LV" sz="1900" dirty="0"/>
              <a:t>siltumnīcas, teltsveidīgas nojumes </a:t>
            </a:r>
            <a:r>
              <a:rPr lang="lv-LV" sz="1900" dirty="0" err="1"/>
              <a:t>u.tml</a:t>
            </a:r>
            <a:r>
              <a:rPr lang="lv-LV" sz="1900" dirty="0"/>
              <a:t>.;</a:t>
            </a:r>
          </a:p>
          <a:p>
            <a:pPr marL="0" indent="0">
              <a:lnSpc>
                <a:spcPct val="110000"/>
              </a:lnSpc>
              <a:spcBef>
                <a:spcPts val="0"/>
              </a:spcBef>
              <a:buNone/>
            </a:pPr>
            <a:r>
              <a:rPr lang="lv-LV" sz="1900" b="1" dirty="0"/>
              <a:t>3.34.2. publiskas sezonas būves </a:t>
            </a:r>
            <a:r>
              <a:rPr lang="lv-LV" sz="1900" dirty="0"/>
              <a:t>– ēkas (sezonas kafejnīcas, pakalpojumu,</a:t>
            </a:r>
          </a:p>
          <a:p>
            <a:pPr marL="0" indent="0">
              <a:lnSpc>
                <a:spcPct val="110000"/>
              </a:lnSpc>
              <a:spcBef>
                <a:spcPts val="0"/>
              </a:spcBef>
              <a:buNone/>
            </a:pPr>
            <a:r>
              <a:rPr lang="lv-LV" sz="1900" dirty="0"/>
              <a:t>tirdzniecības objekti </a:t>
            </a:r>
            <a:r>
              <a:rPr lang="lv-LV" sz="1900" dirty="0" err="1"/>
              <a:t>u.c</a:t>
            </a:r>
            <a:r>
              <a:rPr lang="lv-LV" sz="1900" dirty="0"/>
              <a:t>.) vai inženierbūves (labiekārtojuma elementi</a:t>
            </a:r>
          </a:p>
          <a:p>
            <a:pPr marL="0" indent="0">
              <a:lnSpc>
                <a:spcPct val="110000"/>
              </a:lnSpc>
              <a:spcBef>
                <a:spcPts val="0"/>
              </a:spcBef>
              <a:buNone/>
            </a:pPr>
            <a:r>
              <a:rPr lang="lv-LV" sz="1900" dirty="0"/>
              <a:t>labiekārtots laukums - terase), kuras atrodas publiskajā ārtelpā, vai kuras</a:t>
            </a:r>
          </a:p>
          <a:p>
            <a:pPr marL="0" indent="0">
              <a:lnSpc>
                <a:spcPct val="110000"/>
              </a:lnSpc>
              <a:spcBef>
                <a:spcPts val="0"/>
              </a:spcBef>
              <a:buNone/>
            </a:pPr>
            <a:r>
              <a:rPr lang="lv-LV" sz="1900" dirty="0"/>
              <a:t>izmanto publiskām funkcijām;</a:t>
            </a:r>
          </a:p>
          <a:p>
            <a:pPr marL="0" indent="0">
              <a:lnSpc>
                <a:spcPct val="110000"/>
              </a:lnSpc>
              <a:spcBef>
                <a:spcPts val="0"/>
              </a:spcBef>
              <a:buNone/>
            </a:pPr>
            <a:r>
              <a:rPr lang="lv-LV" sz="1900" b="1" dirty="0"/>
              <a:t>3.34.3. inženiertehniskās infrastruktūras pieslēgumi, </a:t>
            </a:r>
            <a:r>
              <a:rPr lang="lv-LV" sz="1900" dirty="0"/>
              <a:t>kas ierīkoti uz vienu sezonu;</a:t>
            </a:r>
          </a:p>
          <a:p>
            <a:pPr marL="0" indent="0">
              <a:lnSpc>
                <a:spcPct val="110000"/>
              </a:lnSpc>
              <a:spcBef>
                <a:spcPts val="0"/>
              </a:spcBef>
              <a:buNone/>
            </a:pPr>
            <a:endParaRPr lang="lv-LV" sz="1900" dirty="0">
              <a:solidFill>
                <a:schemeClr val="accent2">
                  <a:lumMod val="75000"/>
                </a:schemeClr>
              </a:solidFill>
            </a:endParaRPr>
          </a:p>
          <a:p>
            <a:pPr marL="0" indent="0">
              <a:lnSpc>
                <a:spcPct val="110000"/>
              </a:lnSpc>
              <a:spcBef>
                <a:spcPts val="0"/>
              </a:spcBef>
              <a:buNone/>
            </a:pPr>
            <a:endParaRPr lang="lv-LV" sz="1900" dirty="0">
              <a:solidFill>
                <a:schemeClr val="accent2">
                  <a:lumMod val="75000"/>
                </a:schemeClr>
              </a:solidFill>
            </a:endParaRPr>
          </a:p>
          <a:p>
            <a:pPr marL="0" indent="0">
              <a:lnSpc>
                <a:spcPct val="110000"/>
              </a:lnSpc>
              <a:spcBef>
                <a:spcPts val="0"/>
              </a:spcBef>
              <a:buNone/>
            </a:pPr>
            <a:endParaRPr lang="lv-LV" sz="1900" dirty="0">
              <a:solidFill>
                <a:schemeClr val="accent2">
                  <a:lumMod val="75000"/>
                </a:schemeClr>
              </a:solidFill>
            </a:endParaRPr>
          </a:p>
          <a:p>
            <a:pPr marL="0" indent="0">
              <a:lnSpc>
                <a:spcPct val="110000"/>
              </a:lnSpc>
              <a:spcBef>
                <a:spcPts val="0"/>
              </a:spcBef>
              <a:buNone/>
            </a:pPr>
            <a:endParaRPr lang="lv-LV" sz="1900" dirty="0">
              <a:solidFill>
                <a:schemeClr val="accent2">
                  <a:lumMod val="75000"/>
                </a:schemeClr>
              </a:solidFill>
            </a:endParaRPr>
          </a:p>
          <a:p>
            <a:pPr marL="0" indent="0">
              <a:lnSpc>
                <a:spcPct val="110000"/>
              </a:lnSpc>
              <a:spcBef>
                <a:spcPts val="0"/>
              </a:spcBef>
              <a:buNone/>
            </a:pPr>
            <a:endParaRPr lang="lv-LV" sz="1900" dirty="0">
              <a:solidFill>
                <a:schemeClr val="accent2">
                  <a:lumMod val="75000"/>
                </a:schemeClr>
              </a:solidFill>
            </a:endParaRPr>
          </a:p>
        </p:txBody>
      </p:sp>
    </p:spTree>
    <p:extLst>
      <p:ext uri="{BB962C8B-B14F-4D97-AF65-F5344CB8AC3E}">
        <p14:creationId xmlns:p14="http://schemas.microsoft.com/office/powerpoint/2010/main" val="384687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5</a:t>
            </a:r>
          </a:p>
        </p:txBody>
      </p:sp>
      <p:sp>
        <p:nvSpPr>
          <p:cNvPr id="9" name="Subtitle 2"/>
          <p:cNvSpPr txBox="1">
            <a:spLocks/>
          </p:cNvSpPr>
          <p:nvPr/>
        </p:nvSpPr>
        <p:spPr>
          <a:xfrm>
            <a:off x="1545770" y="1224582"/>
            <a:ext cx="9403279" cy="520234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lv-LV" sz="2500" dirty="0">
                <a:solidFill>
                  <a:schemeClr val="accent2">
                    <a:lumMod val="75000"/>
                  </a:schemeClr>
                </a:solidFill>
              </a:rPr>
              <a:t>JPD 24.03.2016.  saistošie noteikumi </a:t>
            </a:r>
            <a:r>
              <a:rPr lang="lv-LV" sz="2500" dirty="0" err="1">
                <a:solidFill>
                  <a:schemeClr val="accent2">
                    <a:lumMod val="75000"/>
                  </a:schemeClr>
                </a:solidFill>
              </a:rPr>
              <a:t>Nr</a:t>
            </a:r>
            <a:r>
              <a:rPr lang="lv-LV" sz="2500" dirty="0">
                <a:solidFill>
                  <a:schemeClr val="accent2">
                    <a:lumMod val="75000"/>
                  </a:schemeClr>
                </a:solidFill>
              </a:rPr>
              <a:t>. 8 </a:t>
            </a:r>
            <a:r>
              <a:rPr lang="lv-LV" sz="2500" b="1" dirty="0">
                <a:solidFill>
                  <a:schemeClr val="accent2">
                    <a:lumMod val="75000"/>
                  </a:schemeClr>
                </a:solidFill>
              </a:rPr>
              <a:t>«Par Jūrmalas pilsētas Teritorijas plānojuma grozījumu grafiskās daļas, teritorijas izmantošanas un apbūves noteikumu apstiprināšanu»</a:t>
            </a:r>
            <a:endParaRPr lang="lv-LV" sz="2500" dirty="0">
              <a:solidFill>
                <a:schemeClr val="accent2">
                  <a:lumMod val="75000"/>
                </a:schemeClr>
              </a:solidFill>
            </a:endParaRPr>
          </a:p>
          <a:p>
            <a:pPr marL="0" indent="0">
              <a:lnSpc>
                <a:spcPct val="110000"/>
              </a:lnSpc>
              <a:spcBef>
                <a:spcPts val="0"/>
              </a:spcBef>
              <a:buNone/>
            </a:pPr>
            <a:endParaRPr lang="lv-LV" sz="2500" dirty="0"/>
          </a:p>
          <a:p>
            <a:pPr marL="0" indent="0">
              <a:lnSpc>
                <a:spcPct val="110000"/>
              </a:lnSpc>
              <a:spcBef>
                <a:spcPts val="0"/>
              </a:spcBef>
              <a:buNone/>
            </a:pPr>
            <a:r>
              <a:rPr lang="lv-LV" sz="2500" b="1" dirty="0"/>
              <a:t>3.3.9. Sezonas būves</a:t>
            </a:r>
          </a:p>
          <a:p>
            <a:pPr marL="0" indent="0">
              <a:lnSpc>
                <a:spcPct val="140000"/>
              </a:lnSpc>
              <a:spcBef>
                <a:spcPts val="0"/>
              </a:spcBef>
              <a:buNone/>
            </a:pPr>
            <a:r>
              <a:rPr lang="lv-LV" sz="2500" b="1" dirty="0"/>
              <a:t>136. Sezonas būves izvieto atbilstoši šādām prasībām:</a:t>
            </a:r>
          </a:p>
          <a:p>
            <a:pPr marL="0" indent="0">
              <a:lnSpc>
                <a:spcPct val="140000"/>
              </a:lnSpc>
              <a:spcBef>
                <a:spcPts val="0"/>
              </a:spcBef>
              <a:buNone/>
            </a:pPr>
            <a:r>
              <a:rPr lang="lv-LV" sz="2500" b="1" dirty="0"/>
              <a:t>136.1. </a:t>
            </a:r>
            <a:r>
              <a:rPr lang="lv-LV" sz="2500" dirty="0"/>
              <a:t>atļauts izvietot vienīgi tādas būves, kas atbilst </a:t>
            </a:r>
            <a:r>
              <a:rPr lang="lv-LV" sz="2500" u="sng" dirty="0"/>
              <a:t>drošības prasībām ekspluatācijā;</a:t>
            </a:r>
          </a:p>
          <a:p>
            <a:pPr marL="0" indent="0">
              <a:lnSpc>
                <a:spcPct val="140000"/>
              </a:lnSpc>
              <a:spcBef>
                <a:spcPts val="0"/>
              </a:spcBef>
              <a:buNone/>
            </a:pPr>
            <a:r>
              <a:rPr lang="lv-LV" sz="2500" b="1" dirty="0"/>
              <a:t>136.2. </a:t>
            </a:r>
            <a:r>
              <a:rPr lang="lv-LV" sz="2500" dirty="0"/>
              <a:t>būves izvieto tā, lai netiktu skartas blakus esošo nekustamo īpašumu īpašnieku</a:t>
            </a:r>
          </a:p>
          <a:p>
            <a:pPr marL="0" indent="0">
              <a:lnSpc>
                <a:spcPct val="140000"/>
              </a:lnSpc>
              <a:spcBef>
                <a:spcPts val="0"/>
              </a:spcBef>
              <a:buNone/>
            </a:pPr>
            <a:r>
              <a:rPr lang="lv-LV" sz="2500" u="sng" dirty="0"/>
              <a:t>tiesiskās intereses</a:t>
            </a:r>
            <a:r>
              <a:rPr lang="lv-LV" sz="2500" dirty="0"/>
              <a:t>;</a:t>
            </a:r>
          </a:p>
          <a:p>
            <a:pPr marL="0" indent="0">
              <a:lnSpc>
                <a:spcPct val="140000"/>
              </a:lnSpc>
              <a:spcBef>
                <a:spcPts val="0"/>
              </a:spcBef>
              <a:buNone/>
            </a:pPr>
            <a:r>
              <a:rPr lang="lv-LV" sz="2500" b="1" dirty="0"/>
              <a:t>136.3. </a:t>
            </a:r>
            <a:r>
              <a:rPr lang="lv-LV" sz="2500" dirty="0"/>
              <a:t>pilsētbūvniecības pieminekļu teritorijā sezonas būves (izņemot labiekārtojuma</a:t>
            </a:r>
          </a:p>
          <a:p>
            <a:pPr marL="0" indent="0">
              <a:lnSpc>
                <a:spcPct val="140000"/>
              </a:lnSpc>
              <a:spcBef>
                <a:spcPts val="0"/>
              </a:spcBef>
              <a:buNone/>
            </a:pPr>
            <a:r>
              <a:rPr lang="lv-LV" sz="2500" dirty="0"/>
              <a:t>elementus) ielas frontē neizvieto pret ēku fasādēm. </a:t>
            </a:r>
            <a:r>
              <a:rPr lang="lv-LV" sz="2500" u="sng" dirty="0"/>
              <a:t>Būve nedrīkst traucēt</a:t>
            </a:r>
          </a:p>
          <a:p>
            <a:pPr marL="0" indent="0">
              <a:lnSpc>
                <a:spcPct val="140000"/>
              </a:lnSpc>
              <a:spcBef>
                <a:spcPts val="0"/>
              </a:spcBef>
              <a:buNone/>
            </a:pPr>
            <a:r>
              <a:rPr lang="lv-LV" sz="2500" u="sng" dirty="0"/>
              <a:t>kultūrvēsturiskās vides kopējā tēla uztveri;</a:t>
            </a:r>
          </a:p>
          <a:p>
            <a:pPr marL="0" indent="0">
              <a:lnSpc>
                <a:spcPct val="140000"/>
              </a:lnSpc>
              <a:spcBef>
                <a:spcPts val="0"/>
              </a:spcBef>
              <a:buNone/>
            </a:pPr>
            <a:r>
              <a:rPr lang="lv-LV" sz="2500" b="1" dirty="0"/>
              <a:t>136.4. </a:t>
            </a:r>
            <a:r>
              <a:rPr lang="lv-LV" sz="2500" dirty="0"/>
              <a:t>būves vizuālo risinājumu izstrādā </a:t>
            </a:r>
            <a:r>
              <a:rPr lang="lv-LV" sz="2500" u="sng" dirty="0"/>
              <a:t>stilistiski saskanīgu </a:t>
            </a:r>
            <a:r>
              <a:rPr lang="lv-LV" sz="2500" dirty="0"/>
              <a:t>ar apkārtējās pilsētvides</a:t>
            </a:r>
          </a:p>
          <a:p>
            <a:pPr marL="0" indent="0">
              <a:lnSpc>
                <a:spcPct val="140000"/>
              </a:lnSpc>
              <a:spcBef>
                <a:spcPts val="0"/>
              </a:spcBef>
              <a:buNone/>
            </a:pPr>
            <a:r>
              <a:rPr lang="lv-LV" sz="2500" dirty="0"/>
              <a:t>raksturu un mērogu.</a:t>
            </a:r>
          </a:p>
          <a:p>
            <a:pPr marL="0" indent="0">
              <a:lnSpc>
                <a:spcPct val="110000"/>
              </a:lnSpc>
              <a:spcBef>
                <a:spcPts val="0"/>
              </a:spcBef>
              <a:buNone/>
            </a:pPr>
            <a:endParaRPr lang="lv-LV" sz="2000" dirty="0"/>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373643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45770" y="1224582"/>
            <a:ext cx="9403279" cy="5633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lv-LV" sz="1900" dirty="0">
                <a:solidFill>
                  <a:schemeClr val="accent2">
                    <a:lumMod val="75000"/>
                  </a:schemeClr>
                </a:solidFill>
              </a:rPr>
              <a:t>JPD 24.03.2016.  saistošie noteikumi </a:t>
            </a:r>
            <a:r>
              <a:rPr lang="lv-LV" sz="1900" dirty="0" err="1">
                <a:solidFill>
                  <a:schemeClr val="accent2">
                    <a:lumMod val="75000"/>
                  </a:schemeClr>
                </a:solidFill>
              </a:rPr>
              <a:t>Nr</a:t>
            </a:r>
            <a:r>
              <a:rPr lang="lv-LV" sz="1900" dirty="0">
                <a:solidFill>
                  <a:schemeClr val="accent2">
                    <a:lumMod val="75000"/>
                  </a:schemeClr>
                </a:solidFill>
              </a:rPr>
              <a:t>. 8 </a:t>
            </a:r>
            <a:r>
              <a:rPr lang="lv-LV" sz="1900" b="1" dirty="0">
                <a:solidFill>
                  <a:schemeClr val="accent2">
                    <a:lumMod val="75000"/>
                  </a:schemeClr>
                </a:solidFill>
              </a:rPr>
              <a:t>«Par Jūrmalas pilsētas Teritorijas plānojuma grozījumu grafiskās daļas, teritorijas izmantošanas un apbūves noteikumu apstiprināšanu»</a:t>
            </a:r>
          </a:p>
          <a:p>
            <a:pPr marL="0" indent="0">
              <a:lnSpc>
                <a:spcPct val="120000"/>
              </a:lnSpc>
              <a:spcBef>
                <a:spcPts val="0"/>
              </a:spcBef>
              <a:buNone/>
            </a:pPr>
            <a:r>
              <a:rPr lang="lv-LV" sz="1900" b="1" dirty="0">
                <a:solidFill>
                  <a:schemeClr val="accent2">
                    <a:lumMod val="75000"/>
                  </a:schemeClr>
                </a:solidFill>
              </a:rPr>
              <a:t> </a:t>
            </a:r>
            <a:endParaRPr lang="lv-LV" sz="1900" dirty="0">
              <a:solidFill>
                <a:schemeClr val="accent2">
                  <a:lumMod val="75000"/>
                </a:schemeClr>
              </a:solidFill>
            </a:endParaRPr>
          </a:p>
          <a:p>
            <a:pPr marL="0" indent="0">
              <a:lnSpc>
                <a:spcPct val="120000"/>
              </a:lnSpc>
              <a:spcBef>
                <a:spcPts val="0"/>
              </a:spcBef>
              <a:buNone/>
            </a:pPr>
            <a:r>
              <a:rPr lang="lv-LV" sz="1900" b="1" dirty="0"/>
              <a:t>137. </a:t>
            </a:r>
            <a:r>
              <a:rPr lang="lv-LV" sz="1900" dirty="0"/>
              <a:t>Sezonas būvi atļauts turpināt ekspluatēt pēc sezonas termiņa beigām un nākamajā sezonā, ja to saskaņo būvvaldē kā </a:t>
            </a:r>
            <a:r>
              <a:rPr lang="lv-LV" sz="1900" u="sng" dirty="0"/>
              <a:t>īslaicīgas lietošanas būvi</a:t>
            </a:r>
            <a:r>
              <a:rPr lang="lv-LV" sz="1900" dirty="0"/>
              <a:t> pirms pirmās sezonas termiņa beigām. </a:t>
            </a:r>
          </a:p>
          <a:p>
            <a:pPr marL="0" indent="0">
              <a:lnSpc>
                <a:spcPct val="120000"/>
              </a:lnSpc>
              <a:spcBef>
                <a:spcPts val="0"/>
              </a:spcBef>
              <a:buNone/>
            </a:pPr>
            <a:r>
              <a:rPr lang="lv-LV" sz="1900" b="1" dirty="0"/>
              <a:t>138. Publiskas sezonas būves izvieto atbilstoši šādām prasībām:</a:t>
            </a:r>
          </a:p>
          <a:p>
            <a:pPr marL="0" indent="0">
              <a:lnSpc>
                <a:spcPct val="120000"/>
              </a:lnSpc>
              <a:spcBef>
                <a:spcPts val="0"/>
              </a:spcBef>
              <a:buNone/>
            </a:pPr>
            <a:r>
              <a:rPr lang="lv-LV" sz="1900" b="1" dirty="0"/>
              <a:t>138.1. </a:t>
            </a:r>
            <a:r>
              <a:rPr lang="lv-LV" sz="1900" dirty="0"/>
              <a:t>būvi izvieto atbilstoši būvvaldē </a:t>
            </a:r>
            <a:r>
              <a:rPr lang="lv-LV" sz="1900" u="sng" dirty="0"/>
              <a:t>akceptētam projektam</a:t>
            </a:r>
            <a:r>
              <a:rPr lang="lv-LV" sz="1900" dirty="0"/>
              <a:t>, bet gadījumos, kad sezonas kafejnīcas ietvaros izvieto tikai galdiņus un saulessargus – atbilstoši būvvaldē saskaņotam risinājumam;</a:t>
            </a:r>
          </a:p>
          <a:p>
            <a:pPr marL="0" indent="0">
              <a:lnSpc>
                <a:spcPct val="120000"/>
              </a:lnSpc>
              <a:spcBef>
                <a:spcPts val="0"/>
              </a:spcBef>
              <a:buNone/>
            </a:pPr>
            <a:r>
              <a:rPr lang="lv-LV" sz="1900" b="1" dirty="0"/>
              <a:t>138.2</a:t>
            </a:r>
            <a:r>
              <a:rPr lang="lv-LV" sz="1900" dirty="0"/>
              <a:t>. sezonas būvei un ar to funkcionāli saistītajiem labiekārtojuma un dizaina elementiem jābūt </a:t>
            </a:r>
            <a:r>
              <a:rPr lang="lv-LV" sz="1900" u="sng" dirty="0"/>
              <a:t>stilistiski saskanīgiem</a:t>
            </a:r>
            <a:r>
              <a:rPr lang="lv-LV" sz="1900" dirty="0"/>
              <a:t>;</a:t>
            </a:r>
          </a:p>
          <a:p>
            <a:pPr marL="0" indent="0">
              <a:lnSpc>
                <a:spcPct val="120000"/>
              </a:lnSpc>
              <a:spcBef>
                <a:spcPts val="0"/>
              </a:spcBef>
              <a:buNone/>
            </a:pPr>
            <a:r>
              <a:rPr lang="lv-LV" sz="1900" b="1" dirty="0"/>
              <a:t>138.3. </a:t>
            </a:r>
            <a:r>
              <a:rPr lang="lv-LV" sz="1900" dirty="0"/>
              <a:t>piekabes, treilerus, jūras un celtniecības konteinerus u.tml., konstrukcijas pieļaujams izmantot, ja tie ir </a:t>
            </a:r>
            <a:r>
              <a:rPr lang="lv-LV" sz="1900" u="sng" dirty="0"/>
              <a:t>vizuāli pārveidoti, </a:t>
            </a:r>
            <a:r>
              <a:rPr lang="lv-LV" sz="1900" dirty="0"/>
              <a:t>radot kvalitatīvus vides objektus (piemēram, izveidojot individuāla risinājuma fasāžu apdari), kas ir piemēroti paredzētās funkcijas veikšanai;</a:t>
            </a:r>
          </a:p>
          <a:p>
            <a:pPr marL="0" indent="0">
              <a:lnSpc>
                <a:spcPct val="120000"/>
              </a:lnSpc>
              <a:spcBef>
                <a:spcPts val="0"/>
              </a:spcBef>
              <a:buNone/>
            </a:pPr>
            <a:endParaRPr lang="lv-LV" sz="1900" dirty="0"/>
          </a:p>
          <a:p>
            <a:pPr marL="0" indent="0">
              <a:lnSpc>
                <a:spcPct val="120000"/>
              </a:lnSpc>
              <a:spcBef>
                <a:spcPts val="0"/>
              </a:spcBef>
              <a:buNone/>
            </a:pPr>
            <a:endParaRPr lang="lv-LV" sz="1900" dirty="0"/>
          </a:p>
          <a:p>
            <a:pPr marL="0" indent="0">
              <a:lnSpc>
                <a:spcPct val="140000"/>
              </a:lnSpc>
              <a:spcBef>
                <a:spcPts val="0"/>
              </a:spcBef>
              <a:buNone/>
            </a:pPr>
            <a:endParaRPr lang="lv-LV" sz="2700" dirty="0"/>
          </a:p>
          <a:p>
            <a:pPr marL="0" indent="0">
              <a:lnSpc>
                <a:spcPct val="140000"/>
              </a:lnSpc>
              <a:spcBef>
                <a:spcPts val="0"/>
              </a:spcBef>
              <a:buNone/>
            </a:pPr>
            <a:endParaRPr lang="lv-LV" sz="2700" dirty="0">
              <a:solidFill>
                <a:schemeClr val="accent2">
                  <a:lumMod val="75000"/>
                </a:schemeClr>
              </a:solidFill>
            </a:endParaRPr>
          </a:p>
          <a:p>
            <a:pPr marL="0" indent="0">
              <a:lnSpc>
                <a:spcPct val="110000"/>
              </a:lnSpc>
              <a:spcBef>
                <a:spcPts val="0"/>
              </a:spcBef>
              <a:buNone/>
            </a:pPr>
            <a:endParaRPr lang="lv-LV" sz="2000" dirty="0"/>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
        <p:nvSpPr>
          <p:cNvPr id="6"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8"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7</a:t>
            </a:r>
          </a:p>
        </p:txBody>
      </p:sp>
      <p:sp>
        <p:nvSpPr>
          <p:cNvPr id="9" name="Subtitle 2"/>
          <p:cNvSpPr txBox="1">
            <a:spLocks/>
          </p:cNvSpPr>
          <p:nvPr/>
        </p:nvSpPr>
        <p:spPr>
          <a:xfrm>
            <a:off x="1545770" y="1237639"/>
            <a:ext cx="9403279" cy="5097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lv-LV" sz="1900" dirty="0">
                <a:solidFill>
                  <a:schemeClr val="accent2">
                    <a:lumMod val="75000"/>
                  </a:schemeClr>
                </a:solidFill>
              </a:rPr>
              <a:t>JPD 24.03.2016. saistošie noteikumi </a:t>
            </a:r>
            <a:r>
              <a:rPr lang="lv-LV" sz="1900" b="1" dirty="0" err="1">
                <a:solidFill>
                  <a:schemeClr val="accent2">
                    <a:lumMod val="75000"/>
                  </a:schemeClr>
                </a:solidFill>
              </a:rPr>
              <a:t>Nr</a:t>
            </a:r>
            <a:r>
              <a:rPr lang="lv-LV" sz="1900" b="1" dirty="0">
                <a:solidFill>
                  <a:schemeClr val="accent2">
                    <a:lumMod val="75000"/>
                  </a:schemeClr>
                </a:solidFill>
              </a:rPr>
              <a:t>. 8 «Par Jūrmalas pilsētas Teritorijas plānojuma grozījumu grafiskās daļas, teritorijas izmantošanas un apbūves noteikumu apstiprināšanu»</a:t>
            </a:r>
          </a:p>
          <a:p>
            <a:pPr marL="0" indent="0">
              <a:lnSpc>
                <a:spcPct val="140000"/>
              </a:lnSpc>
              <a:spcBef>
                <a:spcPts val="0"/>
              </a:spcBef>
              <a:buNone/>
            </a:pPr>
            <a:endParaRPr lang="lv-LV" sz="1900" dirty="0"/>
          </a:p>
          <a:p>
            <a:pPr marL="0" indent="0">
              <a:lnSpc>
                <a:spcPct val="140000"/>
              </a:lnSpc>
              <a:spcBef>
                <a:spcPts val="0"/>
              </a:spcBef>
              <a:buNone/>
            </a:pPr>
            <a:r>
              <a:rPr lang="lv-LV" sz="1900" b="1" dirty="0"/>
              <a:t>138.4. </a:t>
            </a:r>
            <a:r>
              <a:rPr lang="lv-LV" sz="1900" dirty="0"/>
              <a:t>sērijveidā ražotas </a:t>
            </a:r>
            <a:r>
              <a:rPr lang="lv-LV" sz="1900" u="sng" dirty="0"/>
              <a:t>PVC teltis </a:t>
            </a:r>
            <a:r>
              <a:rPr lang="lv-LV" sz="1900" dirty="0"/>
              <a:t>atļauts izvietot pludmales zonā un speciālajos noteikumos par ielu tirdzniecību noteiktajā kārtībā. </a:t>
            </a:r>
            <a:r>
              <a:rPr lang="lv-LV" sz="1900" u="sng" dirty="0"/>
              <a:t>Citās publiskās </a:t>
            </a:r>
            <a:r>
              <a:rPr lang="lv-LV" sz="1900" u="sng" dirty="0" err="1"/>
              <a:t>ārtelpas</a:t>
            </a:r>
            <a:r>
              <a:rPr lang="lv-LV" sz="1900" u="sng" dirty="0"/>
              <a:t> teritorijās tās ir aizliegt izvietot;</a:t>
            </a:r>
          </a:p>
          <a:p>
            <a:pPr marL="0" indent="0">
              <a:lnSpc>
                <a:spcPct val="140000"/>
              </a:lnSpc>
              <a:spcBef>
                <a:spcPts val="0"/>
              </a:spcBef>
              <a:buNone/>
            </a:pPr>
            <a:r>
              <a:rPr lang="lv-LV" sz="1900" b="1" dirty="0"/>
              <a:t>138.5</a:t>
            </a:r>
            <a:r>
              <a:rPr lang="lv-LV" sz="1900" dirty="0"/>
              <a:t>. </a:t>
            </a:r>
            <a:r>
              <a:rPr lang="lv-LV" sz="1900" u="sng" dirty="0"/>
              <a:t>publiskās </a:t>
            </a:r>
            <a:r>
              <a:rPr lang="lv-LV" sz="1900" u="sng" dirty="0" err="1"/>
              <a:t>ārtelpas</a:t>
            </a:r>
            <a:r>
              <a:rPr lang="lv-LV" sz="1900" u="sng" dirty="0"/>
              <a:t> teritorijās aizliegts izvietot piepūšamās atrakcijas;</a:t>
            </a:r>
          </a:p>
          <a:p>
            <a:pPr marL="0" indent="0">
              <a:lnSpc>
                <a:spcPct val="140000"/>
              </a:lnSpc>
              <a:spcBef>
                <a:spcPts val="0"/>
              </a:spcBef>
              <a:buNone/>
            </a:pPr>
            <a:r>
              <a:rPr lang="lv-LV" sz="1900" b="1" dirty="0"/>
              <a:t>138.6. </a:t>
            </a:r>
            <a:r>
              <a:rPr lang="lv-LV" sz="1900" dirty="0"/>
              <a:t>lai pārbaudītu vizuālo atbilstību saskaņotajam/akceptētajam projektam, būvvaldē pirms tirdzniecības atļaujas saņemšanas iesniedz izvietotā objekta </a:t>
            </a:r>
            <a:r>
              <a:rPr lang="lv-LV" sz="1900" u="sng" dirty="0"/>
              <a:t>krāsainu fotofiksāciju</a:t>
            </a:r>
            <a:r>
              <a:rPr lang="lv-LV" sz="1900" dirty="0"/>
              <a:t> un 1.grupas būvēm arī </a:t>
            </a:r>
            <a:r>
              <a:rPr lang="lv-LV" sz="1900" dirty="0" err="1"/>
              <a:t>izpildmērījumu</a:t>
            </a:r>
            <a:r>
              <a:rPr lang="lv-LV" sz="1900" dirty="0"/>
              <a:t> plānu.</a:t>
            </a:r>
          </a:p>
          <a:p>
            <a:pPr marL="0" indent="0">
              <a:lnSpc>
                <a:spcPct val="140000"/>
              </a:lnSpc>
              <a:spcBef>
                <a:spcPts val="0"/>
              </a:spcBef>
              <a:buNone/>
            </a:pPr>
            <a:r>
              <a:rPr lang="lv-LV" sz="1900" b="1" u="sng" dirty="0"/>
              <a:t>139</a:t>
            </a:r>
            <a:r>
              <a:rPr lang="lv-LV" sz="1900" u="sng" dirty="0"/>
              <a:t>. Publiskajā ārtelpā nedrīkst atrasties sezonas būves, kuras neizmanto atbilstoši saskaņotajai funkcijai, kuras netiek ekspluatētas vai atrodas konservācijas stadijā.</a:t>
            </a:r>
            <a:endParaRPr lang="lv-LV" sz="1900" dirty="0"/>
          </a:p>
          <a:p>
            <a:pPr marL="0" indent="0">
              <a:lnSpc>
                <a:spcPct val="140000"/>
              </a:lnSpc>
              <a:spcBef>
                <a:spcPts val="0"/>
              </a:spcBef>
              <a:buNone/>
            </a:pPr>
            <a:endParaRPr lang="lv-LV" sz="1900" dirty="0"/>
          </a:p>
          <a:p>
            <a:pPr marL="0" indent="0">
              <a:lnSpc>
                <a:spcPct val="140000"/>
              </a:lnSpc>
              <a:spcBef>
                <a:spcPts val="0"/>
              </a:spcBef>
              <a:buNone/>
            </a:pPr>
            <a:endParaRPr lang="lv-LV" sz="1900" dirty="0"/>
          </a:p>
          <a:p>
            <a:pPr marL="0" indent="0">
              <a:lnSpc>
                <a:spcPct val="140000"/>
              </a:lnSpc>
              <a:spcBef>
                <a:spcPts val="0"/>
              </a:spcBef>
              <a:buNone/>
            </a:pPr>
            <a:endParaRPr lang="lv-LV" sz="1900" dirty="0"/>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231997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6" name="Title 1"/>
          <p:cNvSpPr txBox="1">
            <a:spLocks/>
          </p:cNvSpPr>
          <p:nvPr/>
        </p:nvSpPr>
        <p:spPr>
          <a:xfrm>
            <a:off x="1499524" y="52208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8"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8</a:t>
            </a:r>
          </a:p>
        </p:txBody>
      </p:sp>
      <p:sp>
        <p:nvSpPr>
          <p:cNvPr id="10" name="Subtitle 2"/>
          <p:cNvSpPr txBox="1">
            <a:spLocks/>
          </p:cNvSpPr>
          <p:nvPr/>
        </p:nvSpPr>
        <p:spPr>
          <a:xfrm>
            <a:off x="1558833" y="1054765"/>
            <a:ext cx="9403279" cy="456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1900" dirty="0">
                <a:solidFill>
                  <a:schemeClr val="accent2">
                    <a:lumMod val="75000"/>
                  </a:schemeClr>
                </a:solidFill>
              </a:rPr>
              <a:t>JPD 24.03.2016. saistošie noteikumi </a:t>
            </a:r>
            <a:r>
              <a:rPr lang="lv-LV" sz="1900" b="1" dirty="0" err="1">
                <a:solidFill>
                  <a:schemeClr val="accent2">
                    <a:lumMod val="75000"/>
                  </a:schemeClr>
                </a:solidFill>
              </a:rPr>
              <a:t>Nr</a:t>
            </a:r>
            <a:r>
              <a:rPr lang="lv-LV" sz="1900" b="1" dirty="0">
                <a:solidFill>
                  <a:schemeClr val="accent2">
                    <a:lumMod val="75000"/>
                  </a:schemeClr>
                </a:solidFill>
              </a:rPr>
              <a:t>. 8 «Par Jūrmalas pilsētas Teritorijas plānojuma grozījumu grafiskās daļas, teritorijas izmantošanas un apbūves noteikumu apstiprināšanu». </a:t>
            </a:r>
          </a:p>
          <a:p>
            <a:pPr marL="0" indent="0">
              <a:lnSpc>
                <a:spcPct val="110000"/>
              </a:lnSpc>
              <a:spcBef>
                <a:spcPts val="0"/>
              </a:spcBef>
              <a:buNone/>
            </a:pPr>
            <a:endParaRPr lang="lv-LV" sz="1900" dirty="0"/>
          </a:p>
          <a:p>
            <a:pPr marL="0" indent="0">
              <a:lnSpc>
                <a:spcPct val="110000"/>
              </a:lnSpc>
              <a:spcBef>
                <a:spcPts val="0"/>
              </a:spcBef>
              <a:buNone/>
            </a:pPr>
            <a:r>
              <a:rPr lang="lv-LV" sz="1900" b="1" dirty="0"/>
              <a:t>140. Papildus nosacījumi publiskām sezonas būvēm </a:t>
            </a:r>
            <a:r>
              <a:rPr lang="lv-LV" sz="1900" b="1" u="sng" dirty="0"/>
              <a:t>pludmalē:</a:t>
            </a:r>
          </a:p>
          <a:p>
            <a:pPr marL="0" indent="0">
              <a:lnSpc>
                <a:spcPct val="110000"/>
              </a:lnSpc>
              <a:spcBef>
                <a:spcPts val="0"/>
              </a:spcBef>
              <a:buNone/>
            </a:pPr>
            <a:r>
              <a:rPr lang="lv-LV" sz="1900" b="1" dirty="0"/>
              <a:t>140.1. </a:t>
            </a:r>
            <a:r>
              <a:rPr lang="lv-LV" sz="1900" dirty="0"/>
              <a:t>vienas būves maksimālais apbūves laukums ir 25m2, augstums 6m;</a:t>
            </a:r>
          </a:p>
          <a:p>
            <a:pPr marL="0" indent="0">
              <a:lnSpc>
                <a:spcPct val="110000"/>
              </a:lnSpc>
              <a:spcBef>
                <a:spcPts val="0"/>
              </a:spcBef>
              <a:buNone/>
            </a:pPr>
            <a:r>
              <a:rPr lang="lv-LV" sz="1900" b="1" dirty="0"/>
              <a:t>140.2. </a:t>
            </a:r>
            <a:r>
              <a:rPr lang="lv-LV" sz="1900" dirty="0"/>
              <a:t>būves ir pieļaujam grupēt, izvērtējot šādas prasības:</a:t>
            </a:r>
          </a:p>
          <a:p>
            <a:pPr marL="0" indent="0">
              <a:lnSpc>
                <a:spcPct val="110000"/>
              </a:lnSpc>
              <a:spcBef>
                <a:spcPts val="0"/>
              </a:spcBef>
              <a:buNone/>
            </a:pPr>
            <a:endParaRPr lang="lv-LV" sz="2000"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
        <p:nvSpPr>
          <p:cNvPr id="13" name="Subtitle 2"/>
          <p:cNvSpPr txBox="1">
            <a:spLocks/>
          </p:cNvSpPr>
          <p:nvPr/>
        </p:nvSpPr>
        <p:spPr>
          <a:xfrm>
            <a:off x="6071523" y="3094833"/>
            <a:ext cx="4877525" cy="201840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2600" b="1" dirty="0"/>
              <a:t>140.2.4. </a:t>
            </a:r>
            <a:r>
              <a:rPr lang="lv-LV" sz="2600" dirty="0"/>
              <a:t>aizliegts nožogot pludmales nogabalu; </a:t>
            </a:r>
            <a:r>
              <a:rPr lang="lv-LV" sz="2600" u="sng" dirty="0"/>
              <a:t>vēja barjeras </a:t>
            </a:r>
            <a:r>
              <a:rPr lang="lv-LV" sz="2600" dirty="0"/>
              <a:t>pieļaujams izvietot jūras pusē, konstruktīvā saistībā ar terasi. Atļauts izvietot caurspīdīgas (stikla </a:t>
            </a:r>
            <a:r>
              <a:rPr lang="lv-LV" sz="2600" dirty="0" err="1"/>
              <a:t>u.tml</a:t>
            </a:r>
            <a:r>
              <a:rPr lang="lv-LV" sz="2600" dirty="0"/>
              <a:t>.) vēja barjeras, kuru maksimālais augstums ir </a:t>
            </a:r>
            <a:r>
              <a:rPr lang="lv-LV" sz="2600" u="sng" dirty="0"/>
              <a:t>1,5m</a:t>
            </a:r>
            <a:r>
              <a:rPr lang="lv-LV" sz="2600" dirty="0"/>
              <a:t>;</a:t>
            </a:r>
          </a:p>
          <a:p>
            <a:pPr marL="0" indent="0">
              <a:lnSpc>
                <a:spcPct val="110000"/>
              </a:lnSpc>
              <a:spcBef>
                <a:spcPts val="0"/>
              </a:spcBef>
              <a:buNone/>
            </a:pPr>
            <a:r>
              <a:rPr lang="lv-LV" sz="2600" b="1" dirty="0"/>
              <a:t>140.2.5. </a:t>
            </a:r>
            <a:r>
              <a:rPr lang="lv-LV" sz="2600" dirty="0"/>
              <a:t>aizliegts izvietot ar būves funkciju (objektā veicamo uzņēmējdarbību) nesaistītu vides reklāmu;</a:t>
            </a:r>
          </a:p>
          <a:p>
            <a:pPr marL="0" indent="0">
              <a:lnSpc>
                <a:spcPct val="110000"/>
              </a:lnSpc>
              <a:spcBef>
                <a:spcPts val="0"/>
              </a:spcBef>
              <a:buNone/>
            </a:pPr>
            <a:r>
              <a:rPr lang="lv-LV" sz="2600" b="1" dirty="0"/>
              <a:t>140.2.6</a:t>
            </a:r>
            <a:r>
              <a:rPr lang="lv-LV" sz="2600" dirty="0"/>
              <a:t>. aktīvās atpūtas elementus, tualetes un atkritumu konteinerus izvieto nomātajā teritorijā, integrējot kopējā dizaina risinājumā;</a:t>
            </a:r>
          </a:p>
          <a:p>
            <a:pPr marL="0" indent="0">
              <a:lnSpc>
                <a:spcPct val="110000"/>
              </a:lnSpc>
              <a:spcBef>
                <a:spcPts val="0"/>
              </a:spcBef>
              <a:buNone/>
            </a:pPr>
            <a:r>
              <a:rPr lang="lv-LV" sz="2600" b="1" dirty="0"/>
              <a:t>140.2.7. </a:t>
            </a:r>
            <a:r>
              <a:rPr lang="lv-LV" sz="2600" dirty="0"/>
              <a:t>izvietojot būves, aizliegts mainīt pludmales reljefu.</a:t>
            </a:r>
            <a:endParaRPr lang="lv-LV" sz="2600"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
        <p:nvSpPr>
          <p:cNvPr id="14" name="Subtitle 2"/>
          <p:cNvSpPr txBox="1">
            <a:spLocks/>
          </p:cNvSpPr>
          <p:nvPr/>
        </p:nvSpPr>
        <p:spPr>
          <a:xfrm>
            <a:off x="1598020" y="3133419"/>
            <a:ext cx="4525753" cy="345026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lv-LV" sz="6400" b="1" dirty="0"/>
              <a:t>140.2.1. </a:t>
            </a:r>
            <a:r>
              <a:rPr lang="lv-LV" sz="6400" u="sng" dirty="0"/>
              <a:t>sērijveidā ražotu PVC telšu grupas maksimālais apbūves laukums ir 100m2;</a:t>
            </a:r>
          </a:p>
          <a:p>
            <a:pPr marL="0" indent="0">
              <a:lnSpc>
                <a:spcPct val="110000"/>
              </a:lnSpc>
              <a:spcBef>
                <a:spcPts val="0"/>
              </a:spcBef>
              <a:buNone/>
            </a:pPr>
            <a:r>
              <a:rPr lang="lv-LV" sz="6400" b="1" dirty="0"/>
              <a:t>140.2.2. </a:t>
            </a:r>
            <a:r>
              <a:rPr lang="lv-LV" sz="6400" u="sng" dirty="0"/>
              <a:t>individuāla risinājuma </a:t>
            </a:r>
            <a:r>
              <a:rPr lang="lv-LV" sz="6400" dirty="0"/>
              <a:t>(koka konstrukcijas ar stiklotu verandas tipa vai vaļēju apmeklētāju zonu) būvju grupas, paredzot uzirdinātu apjomu izvietojumu, maksimālais kopējais apbūves laukums ir</a:t>
            </a:r>
            <a:r>
              <a:rPr lang="lv-LV" sz="6400" u="sng" dirty="0"/>
              <a:t> 250m2</a:t>
            </a:r>
            <a:r>
              <a:rPr lang="lv-LV" sz="6400" dirty="0"/>
              <a:t>. Būvēm izmanto pludmales ainavā iederīgus dabiskos apdares materiālus – koku ar atklātu koka </a:t>
            </a:r>
            <a:r>
              <a:rPr lang="lv-LV" sz="6400" dirty="0" err="1"/>
              <a:t>tekstūru</a:t>
            </a:r>
            <a:r>
              <a:rPr lang="lv-LV" sz="6400" dirty="0"/>
              <a:t>, klūgu pinumus, buru audumu </a:t>
            </a:r>
            <a:r>
              <a:rPr lang="lv-LV" sz="6400" dirty="0" err="1"/>
              <a:t>u.tml</a:t>
            </a:r>
            <a:r>
              <a:rPr lang="lv-LV" sz="6400" dirty="0"/>
              <a:t>.;</a:t>
            </a:r>
          </a:p>
          <a:p>
            <a:pPr marL="0" indent="0">
              <a:lnSpc>
                <a:spcPct val="110000"/>
              </a:lnSpc>
              <a:spcBef>
                <a:spcPts val="0"/>
              </a:spcBef>
              <a:buNone/>
            </a:pPr>
            <a:r>
              <a:rPr lang="lv-LV" sz="6400" b="1" dirty="0"/>
              <a:t>140.2.3. </a:t>
            </a:r>
            <a:r>
              <a:rPr lang="lv-LV" sz="6400" dirty="0"/>
              <a:t>telšu un saulessargu krāsas izvēlas neitrālā pludmales ainavas tonalitātē; </a:t>
            </a:r>
            <a:r>
              <a:rPr lang="lv-LV" sz="6400" u="sng" dirty="0"/>
              <a:t>orientējoši - baltā, dzeltenā, ziloņkaula </a:t>
            </a:r>
            <a:r>
              <a:rPr lang="lv-LV" sz="6400" u="sng" dirty="0" err="1"/>
              <a:t>u.tml</a:t>
            </a:r>
            <a:r>
              <a:rPr lang="lv-LV" sz="6400" u="sng" dirty="0"/>
              <a:t>. </a:t>
            </a:r>
            <a:r>
              <a:rPr lang="lv-LV" sz="6400" dirty="0"/>
              <a:t>pludmales ainavā iederīgos toņos;</a:t>
            </a: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16863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1532" t="27402" r="20098" b="33035"/>
          <a:stretch/>
        </p:blipFill>
        <p:spPr>
          <a:xfrm>
            <a:off x="10641698" y="4911633"/>
            <a:ext cx="1550302" cy="1946367"/>
          </a:xfrm>
          <a:prstGeom prst="rect">
            <a:avLst/>
          </a:prstGeom>
        </p:spPr>
      </p:pic>
      <p:sp>
        <p:nvSpPr>
          <p:cNvPr id="5" name="Title 1"/>
          <p:cNvSpPr txBox="1">
            <a:spLocks/>
          </p:cNvSpPr>
          <p:nvPr/>
        </p:nvSpPr>
        <p:spPr>
          <a:xfrm>
            <a:off x="1473399" y="430648"/>
            <a:ext cx="9144000" cy="3294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800" dirty="0"/>
              <a:t>Sezonas objekti Jūrmalas pilsētas publiskajā ārtelpā</a:t>
            </a:r>
            <a:endParaRPr lang="lv-LV" sz="2000" dirty="0"/>
          </a:p>
        </p:txBody>
      </p:sp>
      <p:sp>
        <p:nvSpPr>
          <p:cNvPr id="7" name="Subtitle 2"/>
          <p:cNvSpPr txBox="1">
            <a:spLocks/>
          </p:cNvSpPr>
          <p:nvPr/>
        </p:nvSpPr>
        <p:spPr>
          <a:xfrm>
            <a:off x="11308098" y="533851"/>
            <a:ext cx="722795" cy="2629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t>9</a:t>
            </a:r>
          </a:p>
        </p:txBody>
      </p:sp>
      <p:sp>
        <p:nvSpPr>
          <p:cNvPr id="9" name="Subtitle 2"/>
          <p:cNvSpPr txBox="1">
            <a:spLocks/>
          </p:cNvSpPr>
          <p:nvPr/>
        </p:nvSpPr>
        <p:spPr>
          <a:xfrm>
            <a:off x="1532707" y="1133141"/>
            <a:ext cx="9403279" cy="4563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lv-LV" sz="1900" dirty="0">
                <a:solidFill>
                  <a:schemeClr val="accent2">
                    <a:lumMod val="75000"/>
                  </a:schemeClr>
                </a:solidFill>
              </a:rPr>
              <a:t>JPD 24.03.2016. saistošie noteikumi </a:t>
            </a:r>
            <a:r>
              <a:rPr lang="lv-LV" sz="1900" b="1" dirty="0" err="1">
                <a:solidFill>
                  <a:schemeClr val="accent2">
                    <a:lumMod val="75000"/>
                  </a:schemeClr>
                </a:solidFill>
              </a:rPr>
              <a:t>Nr</a:t>
            </a:r>
            <a:r>
              <a:rPr lang="lv-LV" sz="1900" b="1" dirty="0">
                <a:solidFill>
                  <a:schemeClr val="accent2">
                    <a:lumMod val="75000"/>
                  </a:schemeClr>
                </a:solidFill>
              </a:rPr>
              <a:t>. 8 «Par Jūrmalas pilsētas Teritorijas plānojuma grozījumu grafiskās daļas, teritorijas izmantošanas un apbūves noteikumu apstiprināšanu». </a:t>
            </a:r>
          </a:p>
          <a:p>
            <a:pPr marL="0" indent="0">
              <a:lnSpc>
                <a:spcPct val="120000"/>
              </a:lnSpc>
              <a:spcBef>
                <a:spcPts val="0"/>
              </a:spcBef>
              <a:buNone/>
            </a:pPr>
            <a:endParaRPr lang="lv-LV" sz="1900" dirty="0"/>
          </a:p>
          <a:p>
            <a:pPr marL="0" indent="0">
              <a:lnSpc>
                <a:spcPct val="120000"/>
              </a:lnSpc>
              <a:spcBef>
                <a:spcPts val="0"/>
              </a:spcBef>
              <a:buNone/>
            </a:pPr>
            <a:r>
              <a:rPr lang="lv-LV" sz="1900" b="1" dirty="0"/>
              <a:t>141. </a:t>
            </a:r>
            <a:r>
              <a:rPr lang="lv-LV" sz="1900" dirty="0"/>
              <a:t>Sezonas būves sabiedriskās ēdināšanas pakalpojumu sniegšanai (sezonas kafejnīca) izvietojamas atbilstoši sezonai, kas iedalāma </a:t>
            </a:r>
            <a:r>
              <a:rPr lang="lv-LV" sz="1900" u="sng" dirty="0"/>
              <a:t>pavasara/vasaras sezonā – laika periods gadā no 15.maija līdz 15.septembrim (montāža 01.05.-14.05.; demontāža 16.09.-30.09.) </a:t>
            </a:r>
            <a:r>
              <a:rPr lang="lv-LV" sz="1900" dirty="0"/>
              <a:t>un rudens/ziemas sezonā – laika periods gadā no 16.septembra līdz 14.maijam (montāža 01.09.-15.09.; demontāža 15.05.-31.05.); Projekta dokumentācijā ietilpst darba organizēšanas apraksts būvniecībai un demontāžai ar norādītiem termiņiem. </a:t>
            </a:r>
            <a:endParaRPr lang="lv-LV" sz="1900"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a:p>
            <a:pPr marL="0" indent="0">
              <a:lnSpc>
                <a:spcPct val="110000"/>
              </a:lnSpc>
              <a:spcBef>
                <a:spcPts val="0"/>
              </a:spcBef>
              <a:buNone/>
            </a:pPr>
            <a:endParaRPr lang="lv-LV" dirty="0">
              <a:solidFill>
                <a:schemeClr val="accent2">
                  <a:lumMod val="75000"/>
                </a:schemeClr>
              </a:solidFill>
            </a:endParaRPr>
          </a:p>
        </p:txBody>
      </p:sp>
    </p:spTree>
    <p:extLst>
      <p:ext uri="{BB962C8B-B14F-4D97-AF65-F5344CB8AC3E}">
        <p14:creationId xmlns:p14="http://schemas.microsoft.com/office/powerpoint/2010/main" val="1732742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85000" lnSpcReduction="10000"/>
      </a:bodyPr>
      <a:lstStyle>
        <a:defPPr>
          <a:lnSpc>
            <a:spcPct val="90000"/>
          </a:lnSpc>
          <a:spcBef>
            <a:spcPts val="1000"/>
          </a:spcBef>
          <a:defRPr sz="2000" noProof="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2342</Words>
  <Application>Microsoft Office PowerPoint</Application>
  <PresentationFormat>Widescreen</PresentationFormat>
  <Paragraphs>334</Paragraphs>
  <Slides>30</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Acrobat Document</vt:lpstr>
      <vt:lpstr> Sezonas objekti Jūrmalas pilsētas publiskajā ārtelpā</vt:lpstr>
      <vt:lpstr>Sezonas objekti Jūrmalas pilsētas publiskajā ārtelpā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Pludmales īres nogabalu labiekārtojums un sezonas būves Jūrmalas pilsētas teritorijā</dc:title>
  <dc:creator>Baiba Tracuma</dc:creator>
  <cp:lastModifiedBy>Linda Rimša</cp:lastModifiedBy>
  <cp:revision>159</cp:revision>
  <cp:lastPrinted>2016-04-19T08:48:39Z</cp:lastPrinted>
  <dcterms:created xsi:type="dcterms:W3CDTF">2015-06-15T13:54:31Z</dcterms:created>
  <dcterms:modified xsi:type="dcterms:W3CDTF">2021-04-23T09:14:55Z</dcterms:modified>
</cp:coreProperties>
</file>